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3"/>
    <p:sldId id="280" r:id="rId4"/>
    <p:sldId id="306" r:id="rId5"/>
    <p:sldId id="279" r:id="rId6"/>
    <p:sldId id="307" r:id="rId7"/>
    <p:sldId id="304" r:id="rId8"/>
    <p:sldId id="305" r:id="rId9"/>
    <p:sldId id="278" r:id="rId10"/>
    <p:sldId id="277" r:id="rId11"/>
    <p:sldId id="276" r:id="rId12"/>
    <p:sldId id="275" r:id="rId13"/>
    <p:sldId id="274" r:id="rId14"/>
    <p:sldId id="273" r:id="rId15"/>
    <p:sldId id="308" r:id="rId16"/>
    <p:sldId id="309" r:id="rId17"/>
    <p:sldId id="272" r:id="rId18"/>
    <p:sldId id="271" r:id="rId19"/>
    <p:sldId id="270" r:id="rId20"/>
    <p:sldId id="269" r:id="rId21"/>
    <p:sldId id="268" r:id="rId22"/>
    <p:sldId id="267" r:id="rId23"/>
    <p:sldId id="387" r:id="rId24"/>
    <p:sldId id="388" r:id="rId25"/>
    <p:sldId id="266" r:id="rId26"/>
    <p:sldId id="265" r:id="rId27"/>
    <p:sldId id="264" r:id="rId28"/>
    <p:sldId id="263" r:id="rId29"/>
    <p:sldId id="262" r:id="rId30"/>
    <p:sldId id="261" r:id="rId31"/>
    <p:sldId id="260" r:id="rId32"/>
    <p:sldId id="259" r:id="rId33"/>
    <p:sldId id="310" r:id="rId34"/>
    <p:sldId id="311" r:id="rId36"/>
    <p:sldId id="312" r:id="rId37"/>
    <p:sldId id="313" r:id="rId38"/>
    <p:sldId id="314" r:id="rId39"/>
    <p:sldId id="315" r:id="rId40"/>
    <p:sldId id="350" r:id="rId41"/>
    <p:sldId id="351" r:id="rId42"/>
    <p:sldId id="316" r:id="rId43"/>
    <p:sldId id="317" r:id="rId44"/>
    <p:sldId id="318" r:id="rId45"/>
    <p:sldId id="319" r:id="rId46"/>
    <p:sldId id="320" r:id="rId47"/>
    <p:sldId id="321" r:id="rId48"/>
    <p:sldId id="322" r:id="rId49"/>
    <p:sldId id="323" r:id="rId50"/>
    <p:sldId id="325" r:id="rId51"/>
    <p:sldId id="326" r:id="rId52"/>
    <p:sldId id="327" r:id="rId53"/>
    <p:sldId id="328" r:id="rId54"/>
    <p:sldId id="441"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IN" altLang="en-US">
                <a:sym typeface="+mn-ea"/>
              </a:rPr>
              <a:t>T</a:t>
            </a:r>
            <a:r>
              <a:rPr lang="en-US">
                <a:sym typeface="+mn-ea"/>
              </a:rPr>
              <a:t>he early events in atheroma initiation involve primarily altered endothelial function and recruitment and accumulation of leukocytes, the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 In addition to SMC replication, death of these cells also may participate in complication of the atherosclerotic plaque</a:t>
            </a:r>
            <a:r>
              <a:rPr lang="en-IN" altLang="en-US">
                <a:sym typeface="+mn-ea"/>
              </a:rPr>
              <a: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 These microvessels within plaques probably have considerable functional significance.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Thrombosis depends not only on the “solid state” of the plaque that may rupture or erode to trigger thrombosis but also on the “fluid phase” of blood that determines the consequences of a given plaque disruption. The amount of tissue factor in the lipid core of a plaque (the solid state) can control the degree of clot formation that will ensue after disruption. The level of fibrinogen in the fluid phase of blood can influence whether a plaque disruption will cause an occlusive thrombus that can precipitate an acute ST- segment elevation myocardial infarction or yield merely a small mural thrombus. Likewise, elevated levels of inhibitors of fibrinolysis, such as plasminogen activator inhibitor 1 (PAI-1), will impede the ability of endogenous thrombolytic enzymes to limit thrombus growth or persistence. </a:t>
            </a:r>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t>VASCULAR BIOLOGY OF ATHEROSCHLEROSIS</a:t>
            </a:r>
            <a:endParaRPr lang="en-US"/>
          </a:p>
        </p:txBody>
      </p:sp>
      <p:sp>
        <p:nvSpPr>
          <p:cNvPr id="3" name="Subtitle 2"/>
          <p:cNvSpPr>
            <a:spLocks noGrp="1"/>
          </p:cNvSpPr>
          <p:nvPr>
            <p:ph type="subTitle" idx="1"/>
          </p:nvPr>
        </p:nvSpPr>
        <p:spPr/>
        <p:txBody>
          <a:bodyPr/>
          <a:p>
            <a:r>
              <a:rPr lang="en-US"/>
              <a:t>Dr.Govind S M K</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5-The-vascular-biology-of-atherosclerosis-15-2048.jpg"/>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6-The-vascular-biology-of-atherosclerosis-16-2048.jpg"/>
          <p:cNvPicPr>
            <a:picLocks noChangeAspect="1"/>
          </p:cNvPicPr>
          <p:nvPr/>
        </p:nvPicPr>
        <p:blipFill>
          <a:blip r:embed="rId1"/>
          <a:stretch>
            <a:fillRect/>
          </a:stretch>
        </p:blipFill>
        <p:spPr>
          <a:xfrm>
            <a:off x="2012315" y="0"/>
            <a:ext cx="9144000" cy="6858000"/>
          </a:xfrm>
          <a:prstGeom prst="rect">
            <a:avLst/>
          </a:prstGeom>
        </p:spPr>
      </p:pic>
      <p:sp>
        <p:nvSpPr>
          <p:cNvPr id="6" name="Rectangles 5"/>
          <p:cNvSpPr/>
          <p:nvPr/>
        </p:nvSpPr>
        <p:spPr>
          <a:xfrm>
            <a:off x="5784215" y="549275"/>
            <a:ext cx="2665730" cy="255270"/>
          </a:xfrm>
          <a:prstGeom prst="rect">
            <a:avLst/>
          </a:prstGeom>
          <a:ln w="381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7" name="Rectangles 6"/>
          <p:cNvSpPr/>
          <p:nvPr/>
        </p:nvSpPr>
        <p:spPr>
          <a:xfrm>
            <a:off x="5784215" y="931545"/>
            <a:ext cx="2267585" cy="255270"/>
          </a:xfrm>
          <a:prstGeom prst="rect">
            <a:avLst/>
          </a:prstGeom>
          <a:ln w="381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8" name="Rectangles 7"/>
          <p:cNvSpPr/>
          <p:nvPr/>
        </p:nvSpPr>
        <p:spPr>
          <a:xfrm>
            <a:off x="4303395" y="3301365"/>
            <a:ext cx="1132840" cy="446405"/>
          </a:xfrm>
          <a:prstGeom prst="rect">
            <a:avLst/>
          </a:prstGeom>
          <a:ln w="381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cxnSp>
        <p:nvCxnSpPr>
          <p:cNvPr id="9" name="Straight Connector 8"/>
          <p:cNvCxnSpPr/>
          <p:nvPr/>
        </p:nvCxnSpPr>
        <p:spPr>
          <a:xfrm>
            <a:off x="7762240" y="4335145"/>
            <a:ext cx="2005330" cy="29845"/>
          </a:xfrm>
          <a:prstGeom prst="line">
            <a:avLst/>
          </a:prstGeom>
          <a:ln w="38100"/>
        </p:spPr>
        <p:style>
          <a:lnRef idx="3">
            <a:schemeClr val="accent1"/>
          </a:lnRef>
          <a:fillRef idx="0">
            <a:srgbClr val="FFFFFF"/>
          </a:fillRef>
          <a:effectRef idx="0">
            <a:srgbClr val="FFFFFF"/>
          </a:effectRef>
          <a:fontRef idx="minor">
            <a:schemeClr val="tx1"/>
          </a:fontRef>
        </p:style>
      </p:cxnSp>
      <p:cxnSp>
        <p:nvCxnSpPr>
          <p:cNvPr id="10" name="Straight Connector 9"/>
          <p:cNvCxnSpPr/>
          <p:nvPr/>
        </p:nvCxnSpPr>
        <p:spPr>
          <a:xfrm>
            <a:off x="5784215" y="5036185"/>
            <a:ext cx="2005330" cy="29845"/>
          </a:xfrm>
          <a:prstGeom prst="line">
            <a:avLst/>
          </a:prstGeom>
          <a:ln w="38100"/>
        </p:spPr>
        <p:style>
          <a:lnRef idx="3">
            <a:schemeClr val="accent1"/>
          </a:lnRef>
          <a:fillRef idx="0">
            <a:srgbClr val="FFFFFF"/>
          </a:fillRef>
          <a:effectRef idx="0">
            <a:srgbClr val="FFFFFF"/>
          </a:effectRef>
          <a:fontRef idx="minor">
            <a:schemeClr val="tx1"/>
          </a:fontRef>
        </p:style>
      </p:cxnSp>
      <p:sp>
        <p:nvSpPr>
          <p:cNvPr id="11" name="Text Box 10"/>
          <p:cNvSpPr txBox="1"/>
          <p:nvPr/>
        </p:nvSpPr>
        <p:spPr>
          <a:xfrm>
            <a:off x="11951970" y="5213350"/>
            <a:ext cx="4064000" cy="368300"/>
          </a:xfrm>
          <a:prstGeom prst="rect">
            <a:avLst/>
          </a:prstGeom>
          <a:noFill/>
        </p:spPr>
        <p:txBody>
          <a:bodyPr wrap="square" rtlCol="0">
            <a:spAutoFit/>
          </a:bodyPr>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7-The-vascular-biology-of-atherosclerosis-17-2048.jpg"/>
          <p:cNvPicPr>
            <a:picLocks noChangeAspect="1"/>
          </p:cNvPicPr>
          <p:nvPr/>
        </p:nvPicPr>
        <p:blipFill>
          <a:blip r:embed="rId1"/>
          <a:stretch>
            <a:fillRect/>
          </a:stretch>
        </p:blipFill>
        <p:spPr>
          <a:xfrm>
            <a:off x="1624965"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8-The-vascular-biology-of-atherosclerosis-18-2048.jpg"/>
          <p:cNvPicPr>
            <a:picLocks noChangeAspect="1"/>
          </p:cNvPicPr>
          <p:nvPr/>
        </p:nvPicPr>
        <p:blipFill>
          <a:blip r:embed="rId1"/>
          <a:stretch>
            <a:fillRect/>
          </a:stretch>
        </p:blipFill>
        <p:spPr>
          <a:xfrm>
            <a:off x="1237615" y="0"/>
            <a:ext cx="7933055" cy="5949950"/>
          </a:xfrm>
          <a:prstGeom prst="rect">
            <a:avLst/>
          </a:prstGeom>
        </p:spPr>
      </p:pic>
      <p:pic>
        <p:nvPicPr>
          <p:cNvPr id="5" name="Picture 4" descr="17-The-vascular-biology-of-atherosclerosis-17-2048.jpg"/>
          <p:cNvPicPr>
            <a:picLocks noChangeAspect="1"/>
          </p:cNvPicPr>
          <p:nvPr/>
        </p:nvPicPr>
        <p:blipFill>
          <a:blip r:embed="rId2"/>
          <a:srcRect t="81602" r="4840" b="2833"/>
          <a:stretch>
            <a:fillRect/>
          </a:stretch>
        </p:blipFill>
        <p:spPr>
          <a:xfrm>
            <a:off x="1237615" y="5844540"/>
            <a:ext cx="8260715" cy="10134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9-The-vascular-biology-of-atherosclerosis-19-2048.jpg"/>
          <p:cNvPicPr>
            <a:picLocks noChangeAspect="1"/>
          </p:cNvPicPr>
          <p:nvPr/>
        </p:nvPicPr>
        <p:blipFill>
          <a:blip r:embed="rId1"/>
          <a:srcRect b="21248"/>
          <a:stretch>
            <a:fillRect/>
          </a:stretch>
        </p:blipFill>
        <p:spPr>
          <a:xfrm>
            <a:off x="557530" y="0"/>
            <a:ext cx="10796905" cy="6377305"/>
          </a:xfrm>
          <a:prstGeom prst="rect">
            <a:avLst/>
          </a:prstGeom>
        </p:spPr>
      </p:pic>
      <p:pic>
        <p:nvPicPr>
          <p:cNvPr id="5" name="Picture 4" descr="17-The-vascular-biology-of-atherosclerosis-17-2048.jpg"/>
          <p:cNvPicPr>
            <a:picLocks noChangeAspect="1"/>
          </p:cNvPicPr>
          <p:nvPr/>
        </p:nvPicPr>
        <p:blipFill>
          <a:blip r:embed="rId2"/>
          <a:srcRect t="81602" r="4840" b="2833"/>
          <a:stretch>
            <a:fillRect/>
          </a:stretch>
        </p:blipFill>
        <p:spPr>
          <a:xfrm>
            <a:off x="1237615" y="5844540"/>
            <a:ext cx="8260715" cy="10134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20-The-vascular-biology-of-atherosclerosis-20-2048.jpg"/>
          <p:cNvPicPr>
            <a:picLocks noChangeAspect="1"/>
          </p:cNvPicPr>
          <p:nvPr/>
        </p:nvPicPr>
        <p:blipFill>
          <a:blip r:embed="rId1"/>
          <a:srcRect b="19574"/>
          <a:stretch>
            <a:fillRect/>
          </a:stretch>
        </p:blipFill>
        <p:spPr>
          <a:xfrm>
            <a:off x="708025" y="0"/>
            <a:ext cx="11177270" cy="6742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theroschlerosis aha"/>
          <p:cNvPicPr>
            <a:picLocks noChangeAspect="1"/>
          </p:cNvPicPr>
          <p:nvPr>
            <p:ph idx="1"/>
          </p:nvPr>
        </p:nvPicPr>
        <p:blipFill>
          <a:blip r:embed="rId1"/>
          <a:stretch>
            <a:fillRect/>
          </a:stretch>
        </p:blipFill>
        <p:spPr>
          <a:xfrm>
            <a:off x="2320925" y="0"/>
            <a:ext cx="7549515" cy="68395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theroschlerosis aha 2"/>
          <p:cNvPicPr>
            <a:picLocks noChangeAspect="1"/>
          </p:cNvPicPr>
          <p:nvPr>
            <p:ph idx="1"/>
          </p:nvPr>
        </p:nvPicPr>
        <p:blipFill>
          <a:blip r:embed="rId1"/>
          <a:stretch>
            <a:fillRect/>
          </a:stretch>
        </p:blipFill>
        <p:spPr>
          <a:xfrm>
            <a:off x="1833245" y="-15240"/>
            <a:ext cx="7872730" cy="6873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5" name="Content Placeholder 4"/>
          <p:cNvSpPr/>
          <p:nvPr>
            <p:ph idx="1"/>
          </p:nvPr>
        </p:nvSpPr>
        <p:spPr/>
        <p:txBody>
          <a:bodyPr/>
          <a:p>
            <a:endParaRPr lang="en-US"/>
          </a:p>
        </p:txBody>
      </p:sp>
      <p:pic>
        <p:nvPicPr>
          <p:cNvPr id="6" name="Picture 5" descr="21-The-vascular-biology-of-atherosclerosis-21-2048.jpg"/>
          <p:cNvPicPr>
            <a:picLocks noChangeAspect="1"/>
          </p:cNvPicPr>
          <p:nvPr/>
        </p:nvPicPr>
        <p:blipFill>
          <a:blip r:embed="rId1"/>
          <a:stretch>
            <a:fillRect/>
          </a:stretch>
        </p:blipFill>
        <p:spPr>
          <a:xfrm>
            <a:off x="140208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INITIATION OF ATHEROSCHLEROSIS</a:t>
            </a:r>
            <a:endParaRPr lang="en-IN" altLang="en-US"/>
          </a:p>
        </p:txBody>
      </p:sp>
      <p:sp>
        <p:nvSpPr>
          <p:cNvPr id="3" name="Content Placeholder 2"/>
          <p:cNvSpPr>
            <a:spLocks noGrp="1"/>
          </p:cNvSpPr>
          <p:nvPr>
            <p:ph idx="1"/>
          </p:nvPr>
        </p:nvSpPr>
        <p:spPr/>
        <p:txBody>
          <a:bodyPr/>
          <a:p>
            <a:r>
              <a:rPr lang="en-US"/>
              <a:t>On initiation of an atherogenic diet, typically rich in cholesterol and saturated fat, small lipoprotein particles accumulate in the intima</a:t>
            </a:r>
            <a:r>
              <a:rPr lang="en-IN" altLang="en-US"/>
              <a:t>.</a:t>
            </a:r>
            <a:endParaRPr lang="en-IN" altLang="en-US"/>
          </a:p>
        </p:txBody>
      </p:sp>
      <p:pic>
        <p:nvPicPr>
          <p:cNvPr id="4" name="Picture 3" descr="22-The-vascular-biology-of-atherosclerosis-22-2048.jpg"/>
          <p:cNvPicPr>
            <a:picLocks noChangeAspect="1"/>
          </p:cNvPicPr>
          <p:nvPr/>
        </p:nvPicPr>
        <p:blipFill>
          <a:blip r:embed="rId1"/>
          <a:srcRect t="46296"/>
          <a:stretch>
            <a:fillRect/>
          </a:stretch>
        </p:blipFill>
        <p:spPr>
          <a:xfrm>
            <a:off x="2023745" y="3175000"/>
            <a:ext cx="9144000" cy="368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08585" y="866775"/>
            <a:ext cx="7428230" cy="5991225"/>
          </a:xfrm>
        </p:spPr>
        <p:txBody>
          <a:bodyPr/>
          <a:p>
            <a:endParaRPr lang="en-US"/>
          </a:p>
          <a:p>
            <a:endParaRPr lang="en-US"/>
          </a:p>
          <a:p>
            <a:endParaRPr lang="en-US"/>
          </a:p>
          <a:p>
            <a:r>
              <a:rPr lang="en-US"/>
              <a:t>Atherosclerosis- An epidemic of 21st century </a:t>
            </a:r>
            <a:endParaRPr lang="en-US"/>
          </a:p>
          <a:p>
            <a:pPr marL="0" indent="0">
              <a:buNone/>
            </a:pPr>
            <a:r>
              <a:rPr lang="en-US"/>
              <a:t>• Economic development and urbanization promoted habits of poor diet (e.g., a surfeit of saturated fats) and diminished physical activity, which can favor atherogenesis.</a:t>
            </a:r>
            <a:endParaRPr lang="en-US"/>
          </a:p>
        </p:txBody>
      </p:sp>
      <p:pic>
        <p:nvPicPr>
          <p:cNvPr id="4" name="Picture 3" descr="03-The-vascular-biology-of-atherosclerosis-3-2048.jpg"/>
          <p:cNvPicPr>
            <a:picLocks noChangeAspect="1"/>
          </p:cNvPicPr>
          <p:nvPr/>
        </p:nvPicPr>
        <p:blipFill>
          <a:blip r:embed="rId1"/>
          <a:srcRect l="29125" t="45426" r="25222"/>
          <a:stretch>
            <a:fillRect/>
          </a:stretch>
        </p:blipFill>
        <p:spPr>
          <a:xfrm>
            <a:off x="7390130" y="2127250"/>
            <a:ext cx="4174490" cy="37426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455930" y="1825625"/>
            <a:ext cx="7816215" cy="4669790"/>
          </a:xfrm>
        </p:spPr>
        <p:txBody>
          <a:bodyPr>
            <a:normAutofit fontScale="90000"/>
          </a:bodyPr>
          <a:p>
            <a:r>
              <a:rPr lang="en-US"/>
              <a:t>These lipoprotein particles </a:t>
            </a:r>
            <a:r>
              <a:rPr lang="en-IN" altLang="en-US"/>
              <a:t>bind to</a:t>
            </a:r>
            <a:r>
              <a:rPr lang="en-US"/>
              <a:t> proteoglycan of the arterial intima and tend to coalesce into aggregates.</a:t>
            </a:r>
            <a:endParaRPr lang="en-US"/>
          </a:p>
          <a:p>
            <a:pPr marL="0" indent="0">
              <a:buNone/>
            </a:pPr>
            <a:r>
              <a:rPr lang="en-US"/>
              <a:t> • Capture and retention of lipoproteins - prolonged residence time. </a:t>
            </a:r>
            <a:endParaRPr lang="en-US"/>
          </a:p>
          <a:p>
            <a:pPr marL="0" indent="0">
              <a:buNone/>
            </a:pPr>
            <a:r>
              <a:rPr lang="en-US"/>
              <a:t>•increased susceptibility to oxidative or other chemical modifications- pathogenesis of early atherosclerosis</a:t>
            </a:r>
            <a:r>
              <a:rPr lang="en-IN" altLang="en-US"/>
              <a:t>.</a:t>
            </a:r>
            <a:r>
              <a:rPr lang="en-US"/>
              <a:t> </a:t>
            </a:r>
            <a:endParaRPr lang="en-US"/>
          </a:p>
          <a:p>
            <a:pPr marL="0" indent="0">
              <a:buNone/>
            </a:pPr>
            <a:r>
              <a:rPr lang="en-US"/>
              <a:t>• Contributors to oxidative stress in the nascent atheroma could include reduced </a:t>
            </a:r>
            <a:r>
              <a:rPr lang="en-US" b="1"/>
              <a:t>(NADH/NADPH) oxidases expressed by vascular cells, lipoxygenases expressed by infiltrating leukocytes, or the enzyme myeloperoxidase.</a:t>
            </a:r>
            <a:endParaRPr lang="en-US" b="1"/>
          </a:p>
        </p:txBody>
      </p:sp>
      <p:pic>
        <p:nvPicPr>
          <p:cNvPr id="4" name="Picture 3" descr="23-The-vascular-biology-of-atherosclerosis-23-2048.jpg"/>
          <p:cNvPicPr>
            <a:picLocks noChangeAspect="1"/>
          </p:cNvPicPr>
          <p:nvPr/>
        </p:nvPicPr>
        <p:blipFill>
          <a:blip r:embed="rId1"/>
          <a:srcRect t="33907" r="48618"/>
          <a:stretch>
            <a:fillRect/>
          </a:stretch>
        </p:blipFill>
        <p:spPr>
          <a:xfrm>
            <a:off x="8184515" y="2154555"/>
            <a:ext cx="4169410" cy="4022725"/>
          </a:xfrm>
          <a:prstGeom prst="rect">
            <a:avLst/>
          </a:prstGeom>
        </p:spPr>
      </p:pic>
      <p:sp>
        <p:nvSpPr>
          <p:cNvPr id="5" name="Text Box 4"/>
          <p:cNvSpPr txBox="1"/>
          <p:nvPr/>
        </p:nvSpPr>
        <p:spPr>
          <a:xfrm>
            <a:off x="-263525" y="4979035"/>
            <a:ext cx="4064000" cy="368300"/>
          </a:xfrm>
          <a:prstGeom prst="rect">
            <a:avLst/>
          </a:prstGeom>
          <a:noFill/>
        </p:spPr>
        <p:txBody>
          <a:bodyPr wrap="square" rtlCol="0">
            <a:spAutoFit/>
          </a:bodyPr>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24-The-vascular-biology-of-atherosclerosis-24-2048.jpg"/>
          <p:cNvPicPr>
            <a:picLocks noChangeAspect="1"/>
          </p:cNvPicPr>
          <p:nvPr/>
        </p:nvPicPr>
        <p:blipFill>
          <a:blip r:embed="rId1"/>
          <a:srcRect l="6382" t="2167" r="5576" b="40880"/>
          <a:stretch>
            <a:fillRect/>
          </a:stretch>
        </p:blipFill>
        <p:spPr>
          <a:xfrm>
            <a:off x="1363980" y="1041400"/>
            <a:ext cx="9166860" cy="44475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79-The-vascular-biology-of-atherosclerosis-79-2048.jpg"/>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80-The-vascular-biology-of-atherosclerosis-80-2048.jpg"/>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 LEUKOCYTE RECRUITMENT AND RETENTION</a:t>
            </a:r>
            <a:endParaRPr lang="en-US"/>
          </a:p>
        </p:txBody>
      </p:sp>
      <p:sp>
        <p:nvSpPr>
          <p:cNvPr id="3" name="Content Placeholder 2"/>
          <p:cNvSpPr>
            <a:spLocks noGrp="1"/>
          </p:cNvSpPr>
          <p:nvPr>
            <p:ph idx="1"/>
          </p:nvPr>
        </p:nvSpPr>
        <p:spPr/>
        <p:txBody>
          <a:bodyPr/>
          <a:p>
            <a:pPr marL="0" indent="0">
              <a:buNone/>
            </a:pPr>
            <a:r>
              <a:rPr lang="en-US"/>
              <a:t>• The normal EC generally resists adhesive interactions with leukocytes. • Even in inflamed tissues, most recruitment and trafficking of leukocytes occurs in </a:t>
            </a:r>
            <a:r>
              <a:rPr lang="en-US" b="1"/>
              <a:t>postcapillary venules</a:t>
            </a:r>
            <a:r>
              <a:rPr lang="en-US"/>
              <a:t> and not in arteries. </a:t>
            </a:r>
            <a:endParaRPr lang="en-US"/>
          </a:p>
          <a:p>
            <a:pPr marL="0" indent="0">
              <a:buNone/>
            </a:pPr>
            <a:r>
              <a:rPr lang="en-US"/>
              <a:t>•</a:t>
            </a:r>
            <a:r>
              <a:rPr lang="en-US" b="1"/>
              <a:t> Very soon after initiation of hypercholesterolemia, however, leukocytes adhere to the endothelium and move between EC junctions, or even penetrate through ECs (transcytosis) to enter the intima, where they begin to accumulate lipids and become FOAM CELLS.</a:t>
            </a:r>
            <a:endParaRPr 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a:bodyPr>
          <a:p>
            <a:pPr marL="0" indent="0">
              <a:buNone/>
            </a:pPr>
            <a:r>
              <a:rPr lang="en-US"/>
              <a:t>• In addition to the monocyte, T lymphocytes also tend to accumulate in early human and animal atherosclerotic lesions. </a:t>
            </a:r>
            <a:endParaRPr lang="en-US"/>
          </a:p>
          <a:p>
            <a:pPr marL="0" indent="0">
              <a:buNone/>
            </a:pPr>
            <a:r>
              <a:rPr lang="en-US"/>
              <a:t>• The expression of certain</a:t>
            </a:r>
            <a:r>
              <a:rPr lang="en-US" b="1"/>
              <a:t> leukocyte adhesion molecules</a:t>
            </a:r>
            <a:r>
              <a:rPr lang="en-US"/>
              <a:t> on the surface of the EC regulates the adherence of monocytes and T cells to the endothelium. </a:t>
            </a:r>
            <a:endParaRPr lang="en-US"/>
          </a:p>
          <a:p>
            <a:pPr marL="0" indent="0">
              <a:buNone/>
            </a:pPr>
            <a:r>
              <a:rPr lang="en-US"/>
              <a:t>• These include: </a:t>
            </a:r>
            <a:endParaRPr lang="en-US"/>
          </a:p>
          <a:p>
            <a:pPr marL="0" indent="0">
              <a:buNone/>
            </a:pPr>
            <a:r>
              <a:rPr lang="en-US"/>
              <a:t>– </a:t>
            </a:r>
            <a:r>
              <a:rPr lang="en-US" b="1"/>
              <a:t>Vascular Cell Adhesion molecule(VCAM-1) </a:t>
            </a:r>
            <a:r>
              <a:rPr lang="en-US"/>
              <a:t>(Interacts with only those classes of leukocytes that accumulate in nascent atheroma-monocytes and T cells) </a:t>
            </a:r>
            <a:endParaRPr lang="en-US"/>
          </a:p>
          <a:p>
            <a:pPr marL="0" indent="0">
              <a:buNone/>
            </a:pPr>
            <a:r>
              <a:rPr lang="en-US"/>
              <a:t>– </a:t>
            </a:r>
            <a:r>
              <a:rPr lang="en-US" b="1"/>
              <a:t>P-Selectin</a:t>
            </a:r>
            <a:r>
              <a:rPr lang="en-US"/>
              <a:t> </a:t>
            </a:r>
            <a:endParaRPr lang="en-US"/>
          </a:p>
          <a:p>
            <a:pPr marL="0" indent="0">
              <a:buNone/>
            </a:pPr>
            <a:r>
              <a:rPr lang="en-US"/>
              <a:t>– Intercellular adhesion molecule-1(ICAM-1) </a:t>
            </a:r>
            <a:endParaRPr lang="en-US"/>
          </a:p>
          <a:p>
            <a:pPr marL="0" indent="0">
              <a:buNone/>
            </a:pPr>
            <a:r>
              <a:rPr lang="en-US"/>
              <a:t>– E-Selectin</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27-The-vascular-biology-of-atherosclerosis-27-2048.jpg"/>
          <p:cNvPicPr>
            <a:picLocks noChangeAspect="1"/>
          </p:cNvPicPr>
          <p:nvPr/>
        </p:nvPicPr>
        <p:blipFill>
          <a:blip r:embed="rId1"/>
          <a:srcRect t="23472" b="13491"/>
          <a:stretch>
            <a:fillRect/>
          </a:stretch>
        </p:blipFill>
        <p:spPr>
          <a:xfrm>
            <a:off x="1014730" y="1969770"/>
            <a:ext cx="10339070" cy="48882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br>
            <a:r>
              <a:rPr lang="en-US">
                <a:sym typeface="+mn-ea"/>
              </a:rPr>
              <a:t> LEUCOCYTE PENETRATION </a:t>
            </a:r>
            <a:endParaRPr lang="en-US"/>
          </a:p>
        </p:txBody>
      </p:sp>
      <p:sp>
        <p:nvSpPr>
          <p:cNvPr id="3" name="Content Placeholder 2"/>
          <p:cNvSpPr>
            <a:spLocks noGrp="1"/>
          </p:cNvSpPr>
          <p:nvPr>
            <p:ph idx="1"/>
          </p:nvPr>
        </p:nvSpPr>
        <p:spPr/>
        <p:txBody>
          <a:bodyPr>
            <a:normAutofit lnSpcReduction="20000"/>
          </a:bodyPr>
          <a:p>
            <a:pPr marL="0" indent="0">
              <a:buNone/>
            </a:pPr>
            <a:r>
              <a:rPr lang="en-US"/>
              <a:t>• Once adherent to the endothelium, leukocytes must receive a signal to penetrate the endothelial monolayer and enter the arterial wall. </a:t>
            </a:r>
            <a:endParaRPr lang="en-US"/>
          </a:p>
          <a:p>
            <a:pPr marL="0" indent="0">
              <a:buNone/>
            </a:pPr>
            <a:r>
              <a:rPr lang="en-US"/>
              <a:t>• The current concept of directed migration of leukocytes involves the action of protein molecules known as</a:t>
            </a:r>
            <a:r>
              <a:rPr lang="en-US" b="1"/>
              <a:t> chemoattractant cytokines or chemokines. </a:t>
            </a:r>
            <a:endParaRPr lang="en-US" b="1"/>
          </a:p>
          <a:p>
            <a:pPr marL="0" indent="0">
              <a:buNone/>
            </a:pPr>
            <a:r>
              <a:rPr lang="en-US"/>
              <a:t>• Among the many chemokines implicated in atherogenesis, few are of particular interest in recruiting the mononuclear cells characteristic of the early atheroma. </a:t>
            </a:r>
            <a:endParaRPr lang="en-US"/>
          </a:p>
          <a:p>
            <a:pPr marL="0" indent="0">
              <a:buNone/>
            </a:pPr>
            <a:r>
              <a:rPr lang="en-US"/>
              <a:t>– Monocyte chemoattractant protein 1(MCP-1) </a:t>
            </a:r>
            <a:endParaRPr lang="en-US"/>
          </a:p>
          <a:p>
            <a:pPr marL="0" indent="0">
              <a:buNone/>
            </a:pPr>
            <a:r>
              <a:rPr lang="en-US"/>
              <a:t>– Fractalkine</a:t>
            </a:r>
            <a:endParaRPr lang="en-US"/>
          </a:p>
          <a:p>
            <a:pPr marL="0" indent="0">
              <a:buNone/>
            </a:pPr>
            <a:r>
              <a:rPr lang="en-US"/>
              <a:t>– Chemoattractants induced by Interferon-gamma</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Leucocyte retention</a:t>
            </a:r>
            <a:endParaRPr lang="en-US"/>
          </a:p>
        </p:txBody>
      </p:sp>
      <p:sp>
        <p:nvSpPr>
          <p:cNvPr id="3" name="Content Placeholder 2"/>
          <p:cNvSpPr>
            <a:spLocks noGrp="1"/>
          </p:cNvSpPr>
          <p:nvPr>
            <p:ph idx="1"/>
          </p:nvPr>
        </p:nvSpPr>
        <p:spPr/>
        <p:txBody>
          <a:bodyPr/>
          <a:p>
            <a:pPr marL="0" indent="0">
              <a:buNone/>
            </a:pPr>
            <a:r>
              <a:rPr lang="en-US"/>
              <a:t> • The accumulation of monocytes in plaques depends not only on their recruitment, but also on their retention. </a:t>
            </a:r>
            <a:endParaRPr lang="en-US"/>
          </a:p>
          <a:p>
            <a:pPr marL="0" indent="0">
              <a:buNone/>
            </a:pPr>
            <a:r>
              <a:rPr lang="en-US"/>
              <a:t>• Recent work has implicated </a:t>
            </a:r>
            <a:r>
              <a:rPr lang="en-US" b="1"/>
              <a:t>netrin-1</a:t>
            </a:r>
            <a:r>
              <a:rPr lang="en-US"/>
              <a:t> interacting with its receptor </a:t>
            </a:r>
            <a:r>
              <a:rPr lang="en-US" b="1"/>
              <a:t>UNC5b</a:t>
            </a:r>
            <a:r>
              <a:rPr lang="en-US"/>
              <a:t> (both induced by hypoxia) as a protein that retards macrophages from exiting plaques</a:t>
            </a:r>
            <a:r>
              <a:rPr lang="en-IN" altLang="en-US"/>
              <a:t>.</a:t>
            </a:r>
            <a:endParaRPr lang="en-I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INTRACELLULAR LIPID ACCUMULATION: FOAM CELL FORMATION</a:t>
            </a:r>
            <a:endParaRPr lang="en-US"/>
          </a:p>
        </p:txBody>
      </p:sp>
      <p:sp>
        <p:nvSpPr>
          <p:cNvPr id="3" name="Content Placeholder 2"/>
          <p:cNvSpPr>
            <a:spLocks noGrp="1"/>
          </p:cNvSpPr>
          <p:nvPr>
            <p:ph idx="1"/>
          </p:nvPr>
        </p:nvSpPr>
        <p:spPr/>
        <p:txBody>
          <a:bodyPr>
            <a:normAutofit lnSpcReduction="20000"/>
          </a:bodyPr>
          <a:p>
            <a:pPr marL="0" indent="0">
              <a:buNone/>
            </a:pPr>
            <a:r>
              <a:rPr lang="en-US"/>
              <a:t> • The monocyte, once recruited to the arterial intima, can imbibe lipid and become a foam cell or lipid-laden macrophage. </a:t>
            </a:r>
            <a:endParaRPr lang="en-US"/>
          </a:p>
          <a:p>
            <a:pPr marL="0" indent="0">
              <a:buNone/>
            </a:pPr>
            <a:r>
              <a:rPr lang="en-US"/>
              <a:t>• Although most cells can express the classic cell surface receptor for LDL, that </a:t>
            </a:r>
            <a:r>
              <a:rPr lang="en-US" b="1"/>
              <a:t>receptor does not mediate foam cell accumulation. </a:t>
            </a:r>
            <a:endParaRPr lang="en-US" b="1"/>
          </a:p>
          <a:p>
            <a:pPr marL="0" indent="0">
              <a:buNone/>
            </a:pPr>
            <a:r>
              <a:rPr lang="en-US"/>
              <a:t>• This is evident clinically, because tendinous xanthomas filled with foamy macrophages still develop in patients lacking functional LDL receptors (familial hypercholesterolemia homozygotes). </a:t>
            </a:r>
            <a:endParaRPr lang="en-US"/>
          </a:p>
          <a:p>
            <a:pPr marL="0" indent="0">
              <a:buNone/>
            </a:pPr>
            <a:endParaRPr lang="en-US"/>
          </a:p>
          <a:p>
            <a:pPr marL="0" indent="0">
              <a:buNone/>
            </a:pPr>
            <a:r>
              <a:rPr lang="en-US"/>
              <a:t>• The LDL receptor does not mediate foam cell formation, because of its exquisite regulation by cholesterol. As soon as a cell collects enough cholesterol for its metabolic needs from LDL capture, an elegant transcriptional control mechanism statisfy expression of the receptor.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 Atherosclerosis is characterized by intimal lesions called </a:t>
            </a:r>
            <a:r>
              <a:rPr lang="en-IN" altLang="en-US" b="1"/>
              <a:t>ATHEROMAs</a:t>
            </a:r>
            <a:r>
              <a:rPr lang="en-US"/>
              <a:t>(also called atheromatous or atherosclerotic plaques) that protrude into vessel lumens. </a:t>
            </a:r>
            <a:endParaRPr lang="en-US"/>
          </a:p>
          <a:p>
            <a:r>
              <a:rPr lang="en-US"/>
              <a:t> Besides mechanically obstructing blood flow, </a:t>
            </a:r>
            <a:endParaRPr lang="en-US"/>
          </a:p>
          <a:p>
            <a:pPr marL="0" indent="0">
              <a:buNone/>
            </a:pPr>
            <a:r>
              <a:rPr lang="en-US"/>
              <a:t>  1.Atherosclerotic plaques can rupture- </a:t>
            </a:r>
            <a:r>
              <a:rPr lang="en-US" b="1"/>
              <a:t>thrombosis; </a:t>
            </a:r>
            <a:endParaRPr lang="en-US" b="1"/>
          </a:p>
          <a:p>
            <a:pPr marL="0" indent="0">
              <a:buNone/>
            </a:pPr>
            <a:r>
              <a:rPr lang="en-US"/>
              <a:t>  2.plaques also weaken the underlying media -</a:t>
            </a:r>
            <a:r>
              <a:rPr lang="en-US" b="1"/>
              <a:t>aneurysm </a:t>
            </a:r>
            <a:r>
              <a:rPr lang="en-US"/>
              <a:t>.</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WHAT MEDIATES EXCESSIVE LIPID UPTAKE OF MACROPHAGES?</a:t>
            </a:r>
            <a:endParaRPr lang="en-US"/>
          </a:p>
        </p:txBody>
      </p:sp>
      <p:sp>
        <p:nvSpPr>
          <p:cNvPr id="3" name="Content Placeholder 2"/>
          <p:cNvSpPr>
            <a:spLocks noGrp="1"/>
          </p:cNvSpPr>
          <p:nvPr>
            <p:ph idx="1"/>
          </p:nvPr>
        </p:nvSpPr>
        <p:spPr/>
        <p:txBody>
          <a:bodyPr/>
          <a:p>
            <a:pPr marL="0" indent="0">
              <a:buNone/>
            </a:pPr>
            <a:r>
              <a:rPr lang="en-US"/>
              <a:t>• </a:t>
            </a:r>
            <a:r>
              <a:rPr lang="en-US" b="1"/>
              <a:t>SCAVENGER RECEPTORS-</a:t>
            </a:r>
            <a:r>
              <a:rPr lang="en-US"/>
              <a:t> These surface molecules, belonging to several families,</a:t>
            </a:r>
            <a:r>
              <a:rPr lang="en-US" u="sng"/>
              <a:t> bind modified rather than native lipoproteins</a:t>
            </a:r>
            <a:r>
              <a:rPr lang="en-US"/>
              <a:t> and participate in their internalization. </a:t>
            </a:r>
            <a:endParaRPr lang="en-US"/>
          </a:p>
          <a:p>
            <a:pPr marL="0" indent="0">
              <a:buNone/>
            </a:pPr>
            <a:r>
              <a:rPr lang="en-US"/>
              <a:t>• CD36 </a:t>
            </a:r>
            <a:endParaRPr lang="en-US"/>
          </a:p>
          <a:p>
            <a:pPr marL="0" indent="0">
              <a:buNone/>
            </a:pPr>
            <a:r>
              <a:rPr lang="en-US"/>
              <a:t>• MACROSIALIN</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Up to this point in the development of the nascent atheroma, the lesion consists primarily of lipid- engorged macrophages. </a:t>
            </a:r>
            <a:endParaRPr lang="en-US"/>
          </a:p>
          <a:p>
            <a:r>
              <a:rPr lang="en-US"/>
              <a:t>Complex features such as fibrosis, thrombosis, and calcification do not characterize the </a:t>
            </a:r>
            <a:r>
              <a:rPr lang="en-US" b="1"/>
              <a:t>fatty streak, the precursor lesion of the complex atheroma.</a:t>
            </a:r>
            <a:endParaRPr lang="en-US" b="1"/>
          </a:p>
          <a:p>
            <a:r>
              <a:rPr lang="en-US"/>
              <a:t> Several lines of evidence suggest that such </a:t>
            </a:r>
            <a:r>
              <a:rPr lang="en-US" b="1"/>
              <a:t>fatty streaks can regress, at least to some extent.</a:t>
            </a:r>
            <a:endParaRPr lang="en-US"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8295" y="0"/>
            <a:ext cx="10515600" cy="1325563"/>
          </a:xfrm>
        </p:spPr>
        <p:txBody>
          <a:bodyPr/>
          <a:p>
            <a:r>
              <a:rPr lang="en-IN" altLang="en-US"/>
              <a:t>EVOLUTION OF ATHEROMA- ROLE OF SMCs</a:t>
            </a:r>
            <a:endParaRPr lang="en-IN" altLang="en-US"/>
          </a:p>
        </p:txBody>
      </p:sp>
      <p:pic>
        <p:nvPicPr>
          <p:cNvPr id="4" name="Picture 3" descr="37-The-vascular-biology-of-atherosclerosis-37-2048.jpg"/>
          <p:cNvPicPr>
            <a:picLocks noChangeAspect="1"/>
          </p:cNvPicPr>
          <p:nvPr/>
        </p:nvPicPr>
        <p:blipFill>
          <a:blip r:embed="rId1"/>
          <a:srcRect t="39556"/>
          <a:stretch>
            <a:fillRect/>
          </a:stretch>
        </p:blipFill>
        <p:spPr>
          <a:xfrm>
            <a:off x="4416425" y="4017010"/>
            <a:ext cx="6865620" cy="3112135"/>
          </a:xfrm>
          <a:prstGeom prst="rect">
            <a:avLst/>
          </a:prstGeom>
        </p:spPr>
      </p:pic>
      <p:sp>
        <p:nvSpPr>
          <p:cNvPr id="3" name="Content Placeholder 2"/>
          <p:cNvSpPr>
            <a:spLocks noGrp="1"/>
          </p:cNvSpPr>
          <p:nvPr>
            <p:ph idx="1"/>
          </p:nvPr>
        </p:nvSpPr>
        <p:spPr>
          <a:xfrm>
            <a:off x="328295" y="757555"/>
            <a:ext cx="11376025" cy="4034155"/>
          </a:xfrm>
        </p:spPr>
        <p:txBody>
          <a:bodyPr>
            <a:normAutofit lnSpcReduction="20000"/>
          </a:bodyPr>
          <a:p>
            <a:endParaRPr lang="en-US"/>
          </a:p>
          <a:p>
            <a:pPr marL="0" indent="0">
              <a:buNone/>
            </a:pPr>
            <a:r>
              <a:rPr lang="en-US"/>
              <a:t>• subsequent evolution of atheroma into more complex plaques also involves SMCs. </a:t>
            </a:r>
            <a:endParaRPr lang="en-US"/>
          </a:p>
          <a:p>
            <a:pPr marL="0" indent="0">
              <a:buNone/>
            </a:pPr>
            <a:r>
              <a:rPr lang="en-US"/>
              <a:t>• SMCs in the normal arterial tunica media differ considerably from those in the intima of an evolving atheroma. </a:t>
            </a:r>
            <a:endParaRPr lang="en-US"/>
          </a:p>
          <a:p>
            <a:pPr marL="0" indent="0">
              <a:buNone/>
            </a:pPr>
            <a:r>
              <a:rPr lang="en-US"/>
              <a:t>• Some SMCs probably arrive in the arterial intima early in life; others accumulate in advancing atheroma after recruitment from the underlying media into the intima or arise from blood-borne precursors.</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68910" y="1825625"/>
            <a:ext cx="6489065" cy="4685665"/>
          </a:xfrm>
        </p:spPr>
        <p:txBody>
          <a:bodyPr>
            <a:normAutofit lnSpcReduction="10000"/>
          </a:bodyPr>
          <a:p>
            <a:r>
              <a:rPr lang="en-US"/>
              <a:t>The accumulation of SMCs during atherosclerosis and growth of the intima </a:t>
            </a:r>
            <a:r>
              <a:rPr lang="en-US" b="1"/>
              <a:t>does not occur in a continuous and linear fashion. </a:t>
            </a:r>
            <a:endParaRPr lang="en-US"/>
          </a:p>
          <a:p>
            <a:pPr marL="0" indent="0">
              <a:buNone/>
            </a:pPr>
            <a:r>
              <a:rPr lang="en-US"/>
              <a:t>• </a:t>
            </a:r>
            <a:r>
              <a:rPr lang="en-US" b="1"/>
              <a:t>Bursts of SMC replication</a:t>
            </a:r>
            <a:r>
              <a:rPr lang="en-US"/>
              <a:t> may occur during the life history of a given atheromatous lesion. </a:t>
            </a:r>
            <a:endParaRPr lang="en-US"/>
          </a:p>
          <a:p>
            <a:pPr marL="0" indent="0">
              <a:buNone/>
            </a:pPr>
            <a:r>
              <a:rPr lang="en-US"/>
              <a:t>• Episodes of </a:t>
            </a:r>
            <a:r>
              <a:rPr lang="en-US" b="1"/>
              <a:t>plaque disruption with thrombosis</a:t>
            </a:r>
            <a:r>
              <a:rPr lang="en-US"/>
              <a:t> may expose SMCs to potent mitogens, including the coagulation factor thrombin itself. This results in bursts of smooth muscle activity.</a:t>
            </a:r>
            <a:endParaRPr lang="en-US"/>
          </a:p>
        </p:txBody>
      </p:sp>
      <p:pic>
        <p:nvPicPr>
          <p:cNvPr id="4" name="Picture 3" descr="38-The-vascular-biology-of-atherosclerosis-38-2048.jpg"/>
          <p:cNvPicPr>
            <a:picLocks noChangeAspect="1"/>
          </p:cNvPicPr>
          <p:nvPr/>
        </p:nvPicPr>
        <p:blipFill>
          <a:blip r:embed="rId1"/>
          <a:srcRect l="39479" t="10426" b="16528"/>
          <a:stretch>
            <a:fillRect/>
          </a:stretch>
        </p:blipFill>
        <p:spPr>
          <a:xfrm>
            <a:off x="6657975" y="1825625"/>
            <a:ext cx="5534025" cy="5009515"/>
          </a:xfrm>
          <a:prstGeom prst="rect">
            <a:avLst/>
          </a:prstGeom>
        </p:spPr>
      </p:pic>
      <p:sp>
        <p:nvSpPr>
          <p:cNvPr id="5" name="Text Box 4"/>
          <p:cNvSpPr txBox="1"/>
          <p:nvPr/>
        </p:nvSpPr>
        <p:spPr>
          <a:xfrm>
            <a:off x="4445635" y="6743700"/>
            <a:ext cx="4064000" cy="368300"/>
          </a:xfrm>
          <a:prstGeom prst="rect">
            <a:avLst/>
          </a:prstGeom>
          <a:noFill/>
        </p:spPr>
        <p:txBody>
          <a:bodyPr wrap="square" rtlCol="0">
            <a:spAutoFit/>
          </a:bodyPr>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SMOOTH MUSCLE CELL DEATH DURING ATHEROGENESIS</a:t>
            </a:r>
            <a:endParaRPr lang="en-US"/>
          </a:p>
        </p:txBody>
      </p:sp>
      <p:sp>
        <p:nvSpPr>
          <p:cNvPr id="3" name="Content Placeholder 2"/>
          <p:cNvSpPr>
            <a:spLocks noGrp="1"/>
          </p:cNvSpPr>
          <p:nvPr>
            <p:ph idx="1"/>
          </p:nvPr>
        </p:nvSpPr>
        <p:spPr/>
        <p:txBody>
          <a:bodyPr>
            <a:normAutofit lnSpcReduction="20000"/>
          </a:bodyPr>
          <a:p>
            <a:pPr marL="0" indent="0">
              <a:buNone/>
            </a:pPr>
            <a:r>
              <a:rPr lang="en-US"/>
              <a:t> </a:t>
            </a:r>
            <a:endParaRPr lang="en-IN" altLang="en-US"/>
          </a:p>
          <a:p>
            <a:r>
              <a:rPr lang="en-US"/>
              <a:t>Some SMCs in advanced human atheroma exhibit  programmed cell death or apoptosis. </a:t>
            </a:r>
            <a:endParaRPr lang="en-US"/>
          </a:p>
          <a:p>
            <a:r>
              <a:rPr lang="en-US"/>
              <a:t>Apoptosis may occur</a:t>
            </a:r>
            <a:r>
              <a:rPr lang="en-US" b="1"/>
              <a:t> in response to inflammatory cytokines</a:t>
            </a:r>
            <a:r>
              <a:rPr lang="en-US"/>
              <a:t> present in the evolving atheroma. </a:t>
            </a:r>
            <a:endParaRPr lang="en-US"/>
          </a:p>
          <a:p>
            <a:r>
              <a:rPr lang="en-US"/>
              <a:t>In addition to soluble cytokines that may trigger programmed cell death, T cells in atheroma may participate in eliminating some SMCs. </a:t>
            </a:r>
            <a:endParaRPr lang="en-US"/>
          </a:p>
          <a:p>
            <a:r>
              <a:rPr lang="en-US"/>
              <a:t>Thus SMC accumulation in the growing atherosclerotic plaque probably results from a </a:t>
            </a:r>
            <a:r>
              <a:rPr lang="en-US" b="1"/>
              <a:t>tug-of-war between cell replication and cell death</a:t>
            </a:r>
            <a:endParaRPr lang="en-US"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ARTERIAL EXTRACELLULAR MATRIX </a:t>
            </a:r>
            <a:endParaRPr lang="en-US"/>
          </a:p>
        </p:txBody>
      </p:sp>
      <p:sp>
        <p:nvSpPr>
          <p:cNvPr id="3" name="Content Placeholder 2"/>
          <p:cNvSpPr>
            <a:spLocks noGrp="1"/>
          </p:cNvSpPr>
          <p:nvPr>
            <p:ph idx="1"/>
          </p:nvPr>
        </p:nvSpPr>
        <p:spPr/>
        <p:txBody>
          <a:bodyPr>
            <a:normAutofit fontScale="90000"/>
          </a:bodyPr>
          <a:p>
            <a:pPr marL="0" indent="0">
              <a:buNone/>
            </a:pPr>
            <a:r>
              <a:rPr lang="en-US"/>
              <a:t>• Extracellular matrix, rather than cells themselves, makes up much of the volume of an advanced atherosclerotic plaque.  </a:t>
            </a:r>
            <a:endParaRPr lang="en-US"/>
          </a:p>
          <a:p>
            <a:pPr marL="0" indent="0">
              <a:buNone/>
            </a:pPr>
            <a:r>
              <a:rPr lang="en-US"/>
              <a:t>• The major extracellular matrix macromolecules that accumulate in atheroma include</a:t>
            </a:r>
            <a:r>
              <a:rPr lang="en-US" b="1"/>
              <a:t> interstitial collagens (types I and III) and proteoglycans</a:t>
            </a:r>
            <a:r>
              <a:rPr lang="en-US"/>
              <a:t> such as versican, biglycan, aggrecan, and decorin. </a:t>
            </a:r>
            <a:endParaRPr lang="en-US"/>
          </a:p>
          <a:p>
            <a:pPr marL="0" indent="0">
              <a:buNone/>
            </a:pPr>
            <a:r>
              <a:rPr lang="en-US"/>
              <a:t>•</a:t>
            </a:r>
            <a:r>
              <a:rPr lang="en-US" b="1"/>
              <a:t> Elastin fibers </a:t>
            </a:r>
            <a:r>
              <a:rPr lang="en-US"/>
              <a:t>also may accumulate in atherosclerotic plaques. </a:t>
            </a:r>
            <a:endParaRPr lang="en-US"/>
          </a:p>
          <a:p>
            <a:pPr marL="0" indent="0">
              <a:buNone/>
            </a:pPr>
            <a:r>
              <a:rPr lang="en-US"/>
              <a:t>•</a:t>
            </a:r>
            <a:r>
              <a:rPr lang="en-US" b="1"/>
              <a:t> Arterial SMCs</a:t>
            </a:r>
            <a:r>
              <a:rPr lang="en-US"/>
              <a:t> produce these matrix molecules in disease, just as they do during development and maintenance of the normal artery. </a:t>
            </a:r>
            <a:endParaRPr lang="en-US"/>
          </a:p>
          <a:p>
            <a:pPr marL="0" indent="0">
              <a:buNone/>
            </a:pPr>
            <a:r>
              <a:rPr lang="en-US"/>
              <a:t>• Stimuli for excessive collagen production by SMCs include </a:t>
            </a:r>
            <a:r>
              <a:rPr lang="en-US" b="1"/>
              <a:t>platelet-derived growth factor (PDGF) and TGF-β</a:t>
            </a:r>
            <a:r>
              <a:rPr lang="en-IN" altLang="en-US" b="1"/>
              <a:t>.</a:t>
            </a:r>
            <a:endParaRPr lang="en-IN" altLang="en-US"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 • Much as with the accumulation of SMCs, extracellular matrix secretion also depends on a balance, as noted earlier. </a:t>
            </a:r>
            <a:endParaRPr lang="en-US"/>
          </a:p>
          <a:p>
            <a:pPr marL="0" indent="0">
              <a:buNone/>
            </a:pPr>
            <a:r>
              <a:rPr lang="en-US"/>
              <a:t>• In this case, the counterpoise to biosynthesis of the extracellular matrix molecules is </a:t>
            </a:r>
            <a:r>
              <a:rPr lang="en-US" b="1"/>
              <a:t>breakdown catalyzed in part by catabolic enzymes, notably the matrix metalloproteinases (MMPs). </a:t>
            </a:r>
            <a:endParaRPr lang="en-US" b="1"/>
          </a:p>
          <a:p>
            <a:pPr marL="0" indent="0">
              <a:buNone/>
            </a:pPr>
            <a:r>
              <a:rPr lang="en-US"/>
              <a:t>• Dissolution of extracellular matrix macromolecules undoubtedly contributes to the</a:t>
            </a:r>
            <a:r>
              <a:rPr lang="en-US" b="1"/>
              <a:t> migration of SMCs </a:t>
            </a:r>
            <a:r>
              <a:rPr lang="en-US"/>
              <a:t>as they penetrate into the intima from the media through a dense extracellular matrix, traversing the elastin-rich internal elastic lamina.</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20000"/>
          </a:bodyPr>
          <a:p>
            <a:r>
              <a:rPr lang="en-US"/>
              <a:t>Extracellular matrix breakdown also likely plays a role in </a:t>
            </a:r>
            <a:r>
              <a:rPr lang="en-US" b="1"/>
              <a:t>arterial remodeling that accompanies lesion growth. </a:t>
            </a:r>
            <a:endParaRPr lang="en-US" b="1"/>
          </a:p>
          <a:p>
            <a:pPr marL="0" indent="0">
              <a:buNone/>
            </a:pPr>
            <a:r>
              <a:rPr lang="en-US"/>
              <a:t>• During the early life of an atheromatous lesion, plaques grow outwardly, in an abluminal direction, rather than inwardly, in a way that would lead to luminal stenosis. </a:t>
            </a:r>
            <a:endParaRPr lang="en-US"/>
          </a:p>
          <a:p>
            <a:pPr marL="0" indent="0">
              <a:buNone/>
            </a:pPr>
            <a:r>
              <a:rPr lang="en-US"/>
              <a:t>• This outward growth of the intima leads to an increase in the caliber of the entire artery. This so-called </a:t>
            </a:r>
            <a:r>
              <a:rPr lang="en-US" b="1"/>
              <a:t>positive remodeling </a:t>
            </a:r>
            <a:r>
              <a:rPr lang="en-US"/>
              <a:t>or compensatory enlargement must involve turnover of extracellular matrix molecules to accommodate the circumferential growth of the artery. </a:t>
            </a:r>
            <a:endParaRPr lang="en-US"/>
          </a:p>
          <a:p>
            <a:pPr marL="0" indent="0">
              <a:buNone/>
            </a:pPr>
            <a:r>
              <a:rPr lang="en-US"/>
              <a:t>•</a:t>
            </a:r>
            <a:r>
              <a:rPr lang="en-US" b="1"/>
              <a:t> Luminal stenosis tends to occur only after the plaque burden exceeds some 40% of the cross-sectional area of the artery.</a:t>
            </a:r>
            <a:endParaRPr lang="en-U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43-The-vascular-biology-of-atherosclerosis-43-2048.jpg"/>
          <p:cNvPicPr>
            <a:picLocks noChangeAspect="1"/>
          </p:cNvPicPr>
          <p:nvPr/>
        </p:nvPicPr>
        <p:blipFill>
          <a:blip r:embed="rId1"/>
          <a:stretch>
            <a:fillRect/>
          </a:stretch>
        </p:blipFill>
        <p:spPr>
          <a:xfrm>
            <a:off x="1524000" y="43815"/>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44-The-vascular-biology-of-atherosclerosis-44-2048.jpg"/>
          <p:cNvPicPr>
            <a:picLocks noChangeAspect="1"/>
          </p:cNvPicPr>
          <p:nvPr/>
        </p:nvPicPr>
        <p:blipFill>
          <a:blip r:embed="rId1"/>
          <a:srcRect t="25861" b="17185"/>
          <a:stretch>
            <a:fillRect/>
          </a:stretch>
        </p:blipFill>
        <p:spPr>
          <a:xfrm>
            <a:off x="301625" y="1073150"/>
            <a:ext cx="12423140" cy="53066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 An atheromatous plaque consists of a raised lesion with a soft, yellow, grumous core of lipid (mainly cholesterol and cholesterol esters) covered by a white fibrous cap</a:t>
            </a:r>
            <a:r>
              <a:rPr lang="en-IN" altLang="en-US"/>
              <a:t>.</a:t>
            </a:r>
            <a:endParaRPr lang="en-IN" altLang="en-US"/>
          </a:p>
        </p:txBody>
      </p:sp>
      <p:pic>
        <p:nvPicPr>
          <p:cNvPr id="5" name="Picture 4" descr="04-The-vascular-biology-of-atherosclerosis-4-2048.jpg"/>
          <p:cNvPicPr>
            <a:picLocks noChangeAspect="1"/>
          </p:cNvPicPr>
          <p:nvPr/>
        </p:nvPicPr>
        <p:blipFill>
          <a:blip r:embed="rId1"/>
          <a:srcRect b="40880"/>
          <a:stretch>
            <a:fillRect/>
          </a:stretch>
        </p:blipFill>
        <p:spPr>
          <a:xfrm>
            <a:off x="2388870" y="3279140"/>
            <a:ext cx="8070850" cy="35788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ANGIOGENESIS IN PLAQUES </a:t>
            </a:r>
            <a:endParaRPr lang="en-US"/>
          </a:p>
        </p:txBody>
      </p:sp>
      <p:sp>
        <p:nvSpPr>
          <p:cNvPr id="3" name="Content Placeholder 2"/>
          <p:cNvSpPr>
            <a:spLocks noGrp="1"/>
          </p:cNvSpPr>
          <p:nvPr>
            <p:ph idx="1"/>
          </p:nvPr>
        </p:nvSpPr>
        <p:spPr/>
        <p:txBody>
          <a:bodyPr/>
          <a:p>
            <a:pPr marL="0" indent="0">
              <a:buNone/>
            </a:pPr>
            <a:r>
              <a:rPr lang="en-US"/>
              <a:t>• </a:t>
            </a:r>
            <a:r>
              <a:rPr lang="en-IN" altLang="en-US"/>
              <a:t>Develops</a:t>
            </a:r>
            <a:r>
              <a:rPr lang="en-US"/>
              <a:t> microcirculation as they grow, because of endothelial migration and replication. </a:t>
            </a:r>
            <a:endParaRPr lang="en-US"/>
          </a:p>
          <a:p>
            <a:pPr marL="0" indent="0">
              <a:buNone/>
            </a:pPr>
            <a:r>
              <a:rPr lang="en-US"/>
              <a:t>•</a:t>
            </a:r>
            <a:r>
              <a:rPr lang="en-IN" altLang="en-US"/>
              <a:t> R</a:t>
            </a:r>
            <a:r>
              <a:rPr lang="en-US"/>
              <a:t>ich neovascularization in evolving plaques. </a:t>
            </a:r>
            <a:endParaRPr lang="en-US"/>
          </a:p>
          <a:p>
            <a:pPr marL="0" indent="0">
              <a:buNone/>
            </a:pPr>
            <a:r>
              <a:rPr lang="en-US"/>
              <a:t>• These microvessels probably form</a:t>
            </a:r>
            <a:r>
              <a:rPr lang="en-US" b="1"/>
              <a:t> in response to angiogenic peptides</a:t>
            </a:r>
            <a:r>
              <a:rPr lang="en-US"/>
              <a:t> overexpressed in atheroma. </a:t>
            </a:r>
            <a:endParaRPr lang="en-US"/>
          </a:p>
          <a:p>
            <a:pPr marL="0" indent="0">
              <a:buNone/>
            </a:pPr>
            <a:r>
              <a:rPr lang="en-US"/>
              <a:t>• These angiogenesis factors include</a:t>
            </a:r>
            <a:r>
              <a:rPr lang="en-US" b="1"/>
              <a:t> vascular endothelial growth factor (VEGF) forms of fibroblast growth factors, placental growth factor (PlGF), and oncostatin M</a:t>
            </a:r>
            <a:endParaRPr lang="en-US"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Significance of Angiogenesis of plaques</a:t>
            </a:r>
            <a:endParaRPr lang="en-IN" altLang="en-US"/>
          </a:p>
        </p:txBody>
      </p:sp>
      <p:sp>
        <p:nvSpPr>
          <p:cNvPr id="3" name="Content Placeholder 2"/>
          <p:cNvSpPr>
            <a:spLocks noGrp="1"/>
          </p:cNvSpPr>
          <p:nvPr>
            <p:ph idx="1"/>
          </p:nvPr>
        </p:nvSpPr>
        <p:spPr/>
        <p:txBody>
          <a:bodyPr>
            <a:normAutofit fontScale="80000"/>
          </a:bodyPr>
          <a:p>
            <a:pPr marL="0" indent="0">
              <a:buNone/>
            </a:pPr>
            <a:endParaRPr lang="en-US"/>
          </a:p>
          <a:p>
            <a:pPr marL="0" indent="0">
              <a:buNone/>
            </a:pPr>
            <a:r>
              <a:rPr lang="en-US"/>
              <a:t>• provide a </a:t>
            </a:r>
            <a:r>
              <a:rPr lang="en-US" b="1"/>
              <a:t>relatively large surface area for the trafficking of leukocytes</a:t>
            </a:r>
            <a:r>
              <a:rPr lang="en-US"/>
              <a:t>,. In the advanced human atherosclerotic plaque, microvascular endothelium displays mononuclear cell–selective adhesion molecules such as</a:t>
            </a:r>
            <a:r>
              <a:rPr lang="en-US" b="1"/>
              <a:t> VCAM-1 much more prominently</a:t>
            </a:r>
            <a:r>
              <a:rPr lang="en-US"/>
              <a:t> than does the macrovascular endothelium overlying the plaque. </a:t>
            </a:r>
            <a:endParaRPr lang="en-US"/>
          </a:p>
          <a:p>
            <a:pPr marL="0" indent="0">
              <a:buNone/>
            </a:pPr>
            <a:r>
              <a:rPr lang="en-US"/>
              <a:t>•</a:t>
            </a:r>
            <a:r>
              <a:rPr lang="en-US" b="1"/>
              <a:t> may allow growth of the plaque, overcoming diffusion limitations on oxygen and nutrient supply. </a:t>
            </a:r>
            <a:endParaRPr lang="en-US"/>
          </a:p>
          <a:p>
            <a:pPr marL="0" indent="0">
              <a:buNone/>
            </a:pPr>
            <a:r>
              <a:rPr lang="en-US"/>
              <a:t>• Finally, the plaque </a:t>
            </a:r>
            <a:r>
              <a:rPr lang="en-US" b="1"/>
              <a:t>microvessels may be friable and prone to rupture</a:t>
            </a:r>
            <a:r>
              <a:rPr lang="en-US"/>
              <a:t> like the neovessels in the diabetic retina. </a:t>
            </a:r>
            <a:endParaRPr lang="en-US"/>
          </a:p>
          <a:p>
            <a:pPr marL="0" indent="0">
              <a:buNone/>
            </a:pPr>
            <a:r>
              <a:rPr lang="en-US"/>
              <a:t>• Hemorrhage and thrombosis in situ could promote a </a:t>
            </a:r>
            <a:r>
              <a:rPr lang="en-US" b="1"/>
              <a:t>local round of SMC proliferation and matrix accumulation</a:t>
            </a:r>
            <a:r>
              <a:rPr lang="en-US"/>
              <a:t> in the area immediately adjacent to the microvascular disruption</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47-The-vascular-biology-of-atherosclerosis-47-2048.jpg"/>
          <p:cNvPicPr>
            <a:picLocks noChangeAspect="1"/>
          </p:cNvPicPr>
          <p:nvPr/>
        </p:nvPicPr>
        <p:blipFill>
          <a:blip r:embed="rId1"/>
          <a:stretch>
            <a:fillRect/>
          </a:stretch>
        </p:blipFill>
        <p:spPr>
          <a:xfrm>
            <a:off x="1753235"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PLAQUE MINERALIZATION</a:t>
            </a:r>
            <a:endParaRPr lang="en-US"/>
          </a:p>
        </p:txBody>
      </p:sp>
      <p:sp>
        <p:nvSpPr>
          <p:cNvPr id="3" name="Content Placeholder 2"/>
          <p:cNvSpPr>
            <a:spLocks noGrp="1"/>
          </p:cNvSpPr>
          <p:nvPr>
            <p:ph idx="1"/>
          </p:nvPr>
        </p:nvSpPr>
        <p:spPr/>
        <p:txBody>
          <a:bodyPr>
            <a:normAutofit fontScale="90000" lnSpcReduction="10000"/>
          </a:bodyPr>
          <a:p>
            <a:pPr marL="0" indent="0">
              <a:buNone/>
            </a:pPr>
            <a:r>
              <a:rPr lang="en-US"/>
              <a:t> • Plaques often develop areas of calcification as they evolve. </a:t>
            </a:r>
            <a:endParaRPr lang="en-US"/>
          </a:p>
          <a:p>
            <a:pPr marL="0" indent="0">
              <a:buNone/>
            </a:pPr>
            <a:r>
              <a:rPr lang="en-US"/>
              <a:t>• Some subpopulations of SMCs may foster calcification by enhanced secretion of cytokines such as </a:t>
            </a:r>
            <a:r>
              <a:rPr lang="en-US" b="1"/>
              <a:t>bone morphogenetic proteins, homologues of TGF-β. </a:t>
            </a:r>
            <a:endParaRPr lang="en-US"/>
          </a:p>
          <a:p>
            <a:pPr marL="0" indent="0">
              <a:buNone/>
            </a:pPr>
            <a:r>
              <a:rPr lang="en-US"/>
              <a:t>• Receptor activator of </a:t>
            </a:r>
            <a:r>
              <a:rPr lang="en-US" b="1"/>
              <a:t>NF-κB ligand (RANKL)</a:t>
            </a:r>
            <a:r>
              <a:rPr lang="en-US"/>
              <a:t>, a member of the tumor necrosis factor family, appears to promote </a:t>
            </a:r>
            <a:r>
              <a:rPr lang="en-US" b="1"/>
              <a:t>SMC mineral formation through a bone morphogenetic protein 4 (BNP4)</a:t>
            </a:r>
            <a:r>
              <a:rPr lang="en-US"/>
              <a:t>– dependent pathway. </a:t>
            </a:r>
            <a:endParaRPr lang="en-US"/>
          </a:p>
          <a:p>
            <a:pPr marL="0" indent="0">
              <a:buNone/>
            </a:pPr>
            <a:r>
              <a:rPr lang="en-US"/>
              <a:t>• The transcription factor</a:t>
            </a:r>
            <a:r>
              <a:rPr lang="en-US" b="1"/>
              <a:t> Runx-2,</a:t>
            </a:r>
            <a:r>
              <a:rPr lang="en-US"/>
              <a:t> activated by inflammatory mediators and oxidative stress among other stimuli, can promote SMC mineral formation by activating AKT (i.e., protein kinase B) </a:t>
            </a:r>
            <a:endParaRPr lang="en-US"/>
          </a:p>
          <a:p>
            <a:pPr marL="0" indent="0">
              <a:buNone/>
            </a:pPr>
            <a:r>
              <a:rPr lang="en-US"/>
              <a:t>• Microparticles elaborated by macrophages may provide </a:t>
            </a:r>
            <a:r>
              <a:rPr lang="en-US" b="1"/>
              <a:t>niduses for plaque calcification</a:t>
            </a:r>
            <a:r>
              <a:rPr lang="en-US"/>
              <a:t>, yielding another link between inflammatory cells and cardiovascular calcification</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COMPLICATIONS OF ATHEROSCHLEROSIS</a:t>
            </a:r>
            <a:endParaRPr lang="en-US"/>
          </a:p>
        </p:txBody>
      </p:sp>
      <p:sp>
        <p:nvSpPr>
          <p:cNvPr id="3" name="Content Placeholder 2"/>
          <p:cNvSpPr>
            <a:spLocks noGrp="1"/>
          </p:cNvSpPr>
          <p:nvPr>
            <p:ph idx="1"/>
          </p:nvPr>
        </p:nvSpPr>
        <p:spPr/>
        <p:txBody>
          <a:bodyPr/>
          <a:p>
            <a:endParaRPr lang="en-US"/>
          </a:p>
        </p:txBody>
      </p:sp>
      <p:pic>
        <p:nvPicPr>
          <p:cNvPr id="4" name="Picture 3" descr="50-The-vascular-biology-of-atherosclerosis-50-2048.jpg"/>
          <p:cNvPicPr>
            <a:picLocks noChangeAspect="1"/>
          </p:cNvPicPr>
          <p:nvPr/>
        </p:nvPicPr>
        <p:blipFill>
          <a:blip r:embed="rId1"/>
          <a:srcRect l="11028" t="11731" r="12833" b="2620"/>
          <a:stretch>
            <a:fillRect/>
          </a:stretch>
        </p:blipFill>
        <p:spPr>
          <a:xfrm>
            <a:off x="3106420" y="1329055"/>
            <a:ext cx="6336030" cy="534543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initiation and evolution of the atherosclerotic plaque generally last many years, during which the affected person often has no symptoms. </a:t>
            </a:r>
            <a:endParaRPr lang="en-US"/>
          </a:p>
          <a:p>
            <a:pPr marL="0" indent="0">
              <a:buNone/>
            </a:pPr>
            <a:r>
              <a:rPr lang="en-US"/>
              <a:t>• After the plaque burden exceeds the capacity of the artery to remodel outward, encroachment on the arterial lumen begins. </a:t>
            </a:r>
            <a:endParaRPr lang="en-US"/>
          </a:p>
          <a:p>
            <a:pPr marL="0" indent="0">
              <a:buNone/>
            </a:pPr>
            <a:r>
              <a:rPr lang="en-US"/>
              <a:t>•</a:t>
            </a:r>
            <a:r>
              <a:rPr lang="en-US" b="1"/>
              <a:t> During the chronic asymptomatic or stable phase of lesion evolution, growth probably occurs discontinuously, with periods of relative quiescence punctuated by episodes of rapid progression.</a:t>
            </a:r>
            <a:endParaRPr lang="en-US"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10000"/>
          </a:bodyPr>
          <a:p>
            <a:r>
              <a:rPr lang="en-US"/>
              <a:t>Human angiographic studies support this discontinuous growth of coronary artery stenoses. </a:t>
            </a:r>
            <a:endParaRPr lang="en-US"/>
          </a:p>
          <a:p>
            <a:pPr marL="0" indent="0">
              <a:buNone/>
            </a:pPr>
            <a:r>
              <a:rPr lang="en-US"/>
              <a:t>• Eventually, the stenoses may progress to a degree that impedes blood flow through the artery.</a:t>
            </a:r>
            <a:r>
              <a:rPr lang="en-US" b="1"/>
              <a:t> Lesions that produce stenoses of greater than 70% can cause flow limitations under conditions of increased demand</a:t>
            </a:r>
            <a:r>
              <a:rPr lang="en-US"/>
              <a:t>. </a:t>
            </a:r>
            <a:endParaRPr lang="en-US"/>
          </a:p>
          <a:p>
            <a:pPr marL="0" indent="0">
              <a:buNone/>
            </a:pPr>
            <a:r>
              <a:rPr lang="en-US"/>
              <a:t>• This type of athero-occlusive disease commonly produces chronic stable angina pectoris or intermittent claudication on increased demand. </a:t>
            </a:r>
            <a:endParaRPr lang="en-US"/>
          </a:p>
          <a:p>
            <a:pPr marL="0" indent="0">
              <a:buNone/>
            </a:pPr>
            <a:r>
              <a:rPr lang="en-US"/>
              <a:t>• </a:t>
            </a:r>
            <a:r>
              <a:rPr lang="en-US" b="1"/>
              <a:t>Thus the symptomatic phase of atherosclerosis usually begins many decades after lesion initiation.</a:t>
            </a:r>
            <a:endParaRPr lang="en-US"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70000"/>
          </a:bodyPr>
          <a:p>
            <a:pPr marL="0" indent="0">
              <a:buNone/>
            </a:pPr>
            <a:r>
              <a:rPr lang="en-US"/>
              <a:t>• In many cases of myocardial infarction, however, no history of previous stable angina heralds the acute event.</a:t>
            </a:r>
            <a:endParaRPr lang="en-US"/>
          </a:p>
          <a:p>
            <a:pPr marL="0" indent="0">
              <a:buNone/>
            </a:pPr>
            <a:r>
              <a:rPr lang="en-US"/>
              <a:t>•</a:t>
            </a:r>
            <a:r>
              <a:rPr lang="en-IN" altLang="en-US"/>
              <a:t>M</a:t>
            </a:r>
            <a:r>
              <a:rPr lang="en-US" b="1"/>
              <a:t>any myocardial infarctions result not from high-grade stenoses but from lesions that do not limit flow. </a:t>
            </a:r>
            <a:endParaRPr lang="en-US" b="1"/>
          </a:p>
          <a:p>
            <a:pPr marL="0" indent="0">
              <a:buNone/>
            </a:pPr>
            <a:r>
              <a:rPr lang="en-US"/>
              <a:t>• Acute coronary syndromes often result from thrombi that form as a consequence of disruption of plaques that do not produce a critical stenosis. </a:t>
            </a:r>
            <a:endParaRPr lang="en-US"/>
          </a:p>
          <a:p>
            <a:pPr marL="0" indent="0">
              <a:buNone/>
            </a:pPr>
            <a:r>
              <a:rPr lang="en-US"/>
              <a:t>• Indeed, culprit lesions of acute myocardial infarction may be sizable; but they may not produce a critical luminal narrowing because of compensatory enlargement. </a:t>
            </a:r>
            <a:endParaRPr lang="en-US"/>
          </a:p>
          <a:p>
            <a:pPr marL="0" indent="0">
              <a:buNone/>
            </a:pPr>
            <a:r>
              <a:rPr lang="en-US"/>
              <a:t>•</a:t>
            </a:r>
            <a:r>
              <a:rPr lang="en-US" b="1"/>
              <a:t> </a:t>
            </a:r>
            <a:r>
              <a:rPr lang="en-IN" altLang="en-US" b="1"/>
              <a:t>C</a:t>
            </a:r>
            <a:r>
              <a:rPr lang="en-US" b="1"/>
              <a:t>ritical stenoses do cause myocardial infarctions, and high-grade stenoses are more likely to cause acute myocardial infarction than are nonocclusive lesions; yet because the noncritical stenoses by far outnumber the tight focal lesions in a given coronary tree, the lesser stenoses cause more infarctions, even though high-grade stenoses have a greater individual probability of causing infarction.</a:t>
            </a:r>
            <a:endParaRPr lang="en-US"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THROMBOSIS AND ATHEROMA COMPLICATION </a:t>
            </a:r>
            <a:endParaRPr lang="en-US"/>
          </a:p>
        </p:txBody>
      </p:sp>
      <p:sp>
        <p:nvSpPr>
          <p:cNvPr id="3" name="Content Placeholder 2"/>
          <p:cNvSpPr>
            <a:spLocks noGrp="1"/>
          </p:cNvSpPr>
          <p:nvPr>
            <p:ph idx="1"/>
          </p:nvPr>
        </p:nvSpPr>
        <p:spPr/>
        <p:txBody>
          <a:bodyPr/>
          <a:p>
            <a:pPr marL="0" indent="0">
              <a:buNone/>
            </a:pPr>
            <a:r>
              <a:rPr lang="en-US"/>
              <a:t>• 2 MAJOR MODES OF PLAQUE DISRUPTION PROVOKE MOST CORONARY THROMBI : </a:t>
            </a:r>
            <a:endParaRPr lang="en-US"/>
          </a:p>
          <a:p>
            <a:pPr marL="0" indent="0">
              <a:buNone/>
            </a:pPr>
            <a:r>
              <a:rPr lang="en-US"/>
              <a:t>–PLAQUE RUPTURE (rupture of plaque’s fibrous cap) 75% </a:t>
            </a:r>
            <a:endParaRPr lang="en-US"/>
          </a:p>
          <a:p>
            <a:pPr marL="0" indent="0">
              <a:buNone/>
            </a:pPr>
            <a:r>
              <a:rPr lang="en-US"/>
              <a:t>–SUPERFICIAL PLAQUE EROSION 25%</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PLAQUE RUPTURE AND THROMBOSIS </a:t>
            </a:r>
            <a:endParaRPr lang="en-US"/>
          </a:p>
        </p:txBody>
      </p:sp>
      <p:sp>
        <p:nvSpPr>
          <p:cNvPr id="3" name="Content Placeholder 2"/>
          <p:cNvSpPr>
            <a:spLocks noGrp="1"/>
          </p:cNvSpPr>
          <p:nvPr>
            <p:ph idx="1"/>
          </p:nvPr>
        </p:nvSpPr>
        <p:spPr/>
        <p:txBody>
          <a:bodyPr>
            <a:normAutofit lnSpcReduction="20000"/>
          </a:bodyPr>
          <a:p>
            <a:pPr marL="0" indent="0">
              <a:buNone/>
            </a:pPr>
            <a:r>
              <a:rPr lang="en-US"/>
              <a:t>• IMBALANCE BETWEEN MECHANICAL STRENGTH OF THE FIBROUS CAP AND THE FORCES THAT IMPINGE ON IT. </a:t>
            </a:r>
            <a:endParaRPr lang="en-US"/>
          </a:p>
          <a:p>
            <a:pPr marL="0" indent="0">
              <a:buNone/>
            </a:pPr>
            <a:r>
              <a:rPr lang="en-US"/>
              <a:t>•</a:t>
            </a:r>
            <a:r>
              <a:rPr lang="en-US" b="1"/>
              <a:t> Interstitial forms of collagen </a:t>
            </a:r>
            <a:r>
              <a:rPr lang="en-US"/>
              <a:t>provide most of the biomechanical resistance to disruption of the fibrous cap. Hence the metabolism of collagen probably participates in regulating the propensity of a plaque to rupture. </a:t>
            </a:r>
            <a:endParaRPr lang="en-US"/>
          </a:p>
          <a:p>
            <a:pPr marL="0" indent="0">
              <a:buNone/>
            </a:pPr>
            <a:r>
              <a:rPr lang="en-US"/>
              <a:t>• Factors that decrease collagen synthesis by SMCs can impair their ability to repair and to maintain the plaque’s fibrous cap. </a:t>
            </a:r>
            <a:endParaRPr lang="en-US"/>
          </a:p>
          <a:p>
            <a:pPr marL="0" indent="0">
              <a:buNone/>
            </a:pPr>
            <a:r>
              <a:rPr lang="en-US" b="1"/>
              <a:t>SO IF THE FACTORS THAT DEGRADE COLLAGEN OUTWEIGH THE FACTORS RESPONSIBLE FOR ITS PRODUCTION ------IT WILL RESULT IN A THIN CAP FIBROATHEROMA (previously called VULNERABLE PLAQUE)</a:t>
            </a:r>
            <a:endParaRPr 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a:bodyPr>
          <a:p>
            <a:r>
              <a:rPr lang="en-US"/>
              <a:t> The temporal presentation of atherosclerosis </a:t>
            </a:r>
            <a:endParaRPr lang="en-US"/>
          </a:p>
          <a:p>
            <a:pPr marL="0" indent="0">
              <a:buNone/>
            </a:pPr>
            <a:r>
              <a:rPr lang="en-IN" altLang="en-US"/>
              <a:t>     -</a:t>
            </a:r>
            <a:r>
              <a:rPr lang="en-US"/>
              <a:t> native CAD, which develops over decades</a:t>
            </a:r>
            <a:endParaRPr lang="en-US"/>
          </a:p>
          <a:p>
            <a:pPr marL="0" indent="0">
              <a:buNone/>
            </a:pPr>
            <a:r>
              <a:rPr lang="en-US"/>
              <a:t> </a:t>
            </a:r>
            <a:r>
              <a:rPr lang="en-IN" altLang="en-US"/>
              <a:t>    - </a:t>
            </a:r>
            <a:r>
              <a:rPr lang="en-US"/>
              <a:t>vein graft atherosclerosis and in-stent neoatherosclerosis</a:t>
            </a:r>
            <a:r>
              <a:rPr lang="en-IN" altLang="en-US"/>
              <a:t>-</a:t>
            </a:r>
            <a:r>
              <a:rPr lang="en-US"/>
              <a:t>within </a:t>
            </a:r>
            <a:r>
              <a:rPr lang="en-IN" altLang="en-US"/>
              <a:t>  </a:t>
            </a:r>
            <a:r>
              <a:rPr lang="en-US"/>
              <a:t>months to a few years</a:t>
            </a:r>
            <a:r>
              <a:rPr lang="en-IN" altLang="en-US"/>
              <a:t>.</a:t>
            </a:r>
            <a:endParaRPr lang="en-IN" altLang="en-US"/>
          </a:p>
          <a:p>
            <a:r>
              <a:rPr lang="en-IN" altLang="en-US"/>
              <a:t>Atherosclerosis- Heterogeneity in time;</a:t>
            </a:r>
            <a:endParaRPr lang="en-IN" altLang="en-US"/>
          </a:p>
          <a:p>
            <a:r>
              <a:rPr lang="en-IN" altLang="en-US"/>
              <a:t>Chronic and acute manifestations.</a:t>
            </a:r>
            <a:endParaRPr lang="en-IN" altLang="en-US"/>
          </a:p>
          <a:p>
            <a:r>
              <a:rPr lang="en-IN" altLang="en-US"/>
              <a:t>Many young people have abnormal thickening of the coronary arterial intima; yet typically, symptoms of atherosclerosis emerge only after several decades of delay.</a:t>
            </a:r>
            <a:endParaRPr lang="en-I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95300" y="290195"/>
            <a:ext cx="10515600" cy="4351338"/>
          </a:xfrm>
        </p:spPr>
        <p:txBody>
          <a:bodyPr/>
          <a:p>
            <a:pPr marL="0" indent="0">
              <a:buNone/>
            </a:pPr>
            <a:r>
              <a:rPr lang="en-US"/>
              <a:t>• A RELATIVE LACK OF SMCs secondary to INFLAMMATORY MEDIATORS IS ALSO RESPONSIBLE. </a:t>
            </a:r>
            <a:endParaRPr lang="en-US"/>
          </a:p>
          <a:p>
            <a:pPr marL="0" indent="0">
              <a:buNone/>
            </a:pPr>
            <a:r>
              <a:rPr lang="en-US"/>
              <a:t>• PROMINENT ACCUMULATION OF MACROPHAGES WITH A LARGE LIPID POOL is also responsible</a:t>
            </a:r>
            <a:endParaRPr lang="en-US"/>
          </a:p>
        </p:txBody>
      </p:sp>
      <p:pic>
        <p:nvPicPr>
          <p:cNvPr id="4" name="Picture 3" descr="54-The-vascular-biology-of-atherosclerosis-54-2048.jpg"/>
          <p:cNvPicPr>
            <a:picLocks noChangeAspect="1"/>
          </p:cNvPicPr>
          <p:nvPr/>
        </p:nvPicPr>
        <p:blipFill>
          <a:blip r:embed="rId1"/>
          <a:srcRect b="30222"/>
          <a:stretch>
            <a:fillRect/>
          </a:stretch>
        </p:blipFill>
        <p:spPr>
          <a:xfrm>
            <a:off x="2059305" y="2175510"/>
            <a:ext cx="8773795" cy="459168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PROMINENT ACCUMULATION OF MACROPHAGES WITH A LARGE LIPID POOL </a:t>
            </a:r>
            <a:endParaRPr lang="en-US"/>
          </a:p>
        </p:txBody>
      </p:sp>
      <p:sp>
        <p:nvSpPr>
          <p:cNvPr id="3" name="Content Placeholder 2"/>
          <p:cNvSpPr>
            <a:spLocks noGrp="1"/>
          </p:cNvSpPr>
          <p:nvPr>
            <p:ph idx="1"/>
          </p:nvPr>
        </p:nvSpPr>
        <p:spPr/>
        <p:txBody>
          <a:bodyPr>
            <a:normAutofit fontScale="80000"/>
          </a:bodyPr>
          <a:p>
            <a:pPr marL="0" indent="0">
              <a:buNone/>
            </a:pPr>
            <a:r>
              <a:rPr lang="en-US"/>
              <a:t>• From a strictly biomechanical viewpoint, a </a:t>
            </a:r>
            <a:r>
              <a:rPr lang="en-US" b="1"/>
              <a:t>large lipid pool can serve to concentrate biomechanical forces on the shoulder regions of plaques</a:t>
            </a:r>
            <a:r>
              <a:rPr lang="en-US"/>
              <a:t>, where they frequently fracture. </a:t>
            </a:r>
            <a:endParaRPr lang="en-US"/>
          </a:p>
          <a:p>
            <a:pPr marL="0" indent="0">
              <a:buNone/>
            </a:pPr>
            <a:r>
              <a:rPr lang="en-US"/>
              <a:t>• From a metabolic standpoint, the </a:t>
            </a:r>
            <a:r>
              <a:rPr lang="en-US" b="1"/>
              <a:t>activated macrophage characteristic of the plaque’s core region produces the cytokines and the matrix-degrading enzymes</a:t>
            </a:r>
            <a:r>
              <a:rPr lang="en-US"/>
              <a:t> thought to regulate aspects of matrix catabolism and SMC apoptosis in turn. </a:t>
            </a:r>
            <a:endParaRPr lang="en-US"/>
          </a:p>
          <a:p>
            <a:pPr marL="0" indent="0">
              <a:buNone/>
            </a:pPr>
            <a:r>
              <a:rPr lang="en-US"/>
              <a:t>• Apoptotic macrophages and SMCs can generate particulate tissue factor, a potential instigator of microvascular thrombosis after spontaneous or iatrogenic plaque disruption. </a:t>
            </a:r>
            <a:endParaRPr lang="en-US"/>
          </a:p>
          <a:p>
            <a:pPr marL="0" indent="0">
              <a:buNone/>
            </a:pPr>
            <a:r>
              <a:rPr lang="en-US" b="1" u="sng"/>
              <a:t>• The success of lipid-lowering therapy in reducing the incidence of acute myocardial infarction or unstable angina in patients at risk may result from a reduced accumulation of lipid and a decrease in inflammation and plaque thrombogenicity. </a:t>
            </a:r>
            <a:endParaRPr lang="en-US" b="1" u="sng"/>
          </a:p>
          <a:p>
            <a:pPr marL="0" indent="0">
              <a:buNone/>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theroschlerosis "/>
          <p:cNvPicPr>
            <a:picLocks noChangeAspect="1"/>
          </p:cNvPicPr>
          <p:nvPr>
            <p:ph idx="1"/>
          </p:nvPr>
        </p:nvPicPr>
        <p:blipFill>
          <a:blip r:embed="rId1"/>
          <a:stretch>
            <a:fillRect/>
          </a:stretch>
        </p:blipFill>
        <p:spPr>
          <a:xfrm>
            <a:off x="1334135" y="365125"/>
            <a:ext cx="9843135" cy="60909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THROMBOSIS DUE TO SUPERFICIAL EROSION OF PLAQUES</a:t>
            </a:r>
            <a:endParaRPr lang="en-US"/>
          </a:p>
        </p:txBody>
      </p:sp>
      <p:sp>
        <p:nvSpPr>
          <p:cNvPr id="3" name="Content Placeholder 2"/>
          <p:cNvSpPr>
            <a:spLocks noGrp="1"/>
          </p:cNvSpPr>
          <p:nvPr>
            <p:ph idx="1"/>
          </p:nvPr>
        </p:nvSpPr>
        <p:spPr/>
        <p:txBody>
          <a:bodyPr>
            <a:normAutofit fontScale="90000" lnSpcReduction="10000"/>
          </a:bodyPr>
          <a:p>
            <a:pPr marL="0" indent="0">
              <a:buNone/>
            </a:pPr>
            <a:r>
              <a:rPr lang="en-US"/>
              <a:t> • In humans, superficial erosion appears more likely to cause fatal acute myocardial infarction in </a:t>
            </a:r>
            <a:r>
              <a:rPr lang="en-US" b="1"/>
              <a:t>women and in persons with hypertriglyceridemia and diabetes mellitus</a:t>
            </a:r>
            <a:r>
              <a:rPr lang="en-US"/>
              <a:t>, but the underlying molecular mechanisms remain obscure. </a:t>
            </a:r>
            <a:endParaRPr lang="en-US"/>
          </a:p>
          <a:p>
            <a:pPr marL="0" indent="0">
              <a:buNone/>
            </a:pPr>
            <a:r>
              <a:rPr lang="en-US"/>
              <a:t>•</a:t>
            </a:r>
            <a:r>
              <a:rPr lang="en-US" u="sng"/>
              <a:t> VARIOUS POSSIBLE MECHANISMS OF ENDOTHELIAL DAMAGE:</a:t>
            </a:r>
            <a:endParaRPr lang="en-US" u="sng"/>
          </a:p>
          <a:p>
            <a:pPr marL="0" indent="0">
              <a:buNone/>
            </a:pPr>
            <a:r>
              <a:rPr lang="en-US"/>
              <a:t> 1.</a:t>
            </a:r>
            <a:r>
              <a:rPr lang="en-US" b="1"/>
              <a:t>Apoptosis of ECs </a:t>
            </a:r>
            <a:r>
              <a:rPr lang="en-US"/>
              <a:t>could contribute to desquamation of ECs in areas of superficial erosion. </a:t>
            </a:r>
            <a:endParaRPr lang="en-US"/>
          </a:p>
          <a:p>
            <a:pPr marL="0" indent="0">
              <a:buNone/>
            </a:pPr>
            <a:r>
              <a:rPr lang="en-US"/>
              <a:t>2.Likewise, MMPs, such as certain </a:t>
            </a:r>
            <a:r>
              <a:rPr lang="en-US" b="1"/>
              <a:t>gelatinases </a:t>
            </a:r>
            <a:r>
              <a:rPr lang="en-US"/>
              <a:t>specialized in degrading the nonfibrillar collagen found in the basement membrane (e.g., collagen type IV), also may sever the tetherings of the EC to the subjacent basal lamina and promote their desquamation.</a:t>
            </a:r>
            <a:endParaRPr lang="en-US"/>
          </a:p>
          <a:p>
            <a:pPr marL="0" indent="0">
              <a:buNone/>
            </a:pPr>
            <a:r>
              <a:rPr lang="en-US"/>
              <a:t>3.</a:t>
            </a:r>
            <a:r>
              <a:rPr lang="en-US" b="1"/>
              <a:t>Vasospasm</a:t>
            </a:r>
            <a:r>
              <a:rPr lang="en-US"/>
              <a:t> of atherosclerotic coronary arteries in rabbits can promote endothelial damage, thrombosis, and myocardial infarction</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58-The-vascular-biology-of-atherosclerosis-58-2048.jpg"/>
          <p:cNvPicPr>
            <a:picLocks noChangeAspect="1"/>
          </p:cNvPicPr>
          <p:nvPr/>
        </p:nvPicPr>
        <p:blipFill>
          <a:blip r:embed="rId1"/>
          <a:stretch>
            <a:fillRect/>
          </a:stretch>
        </p:blipFill>
        <p:spPr>
          <a:xfrm>
            <a:off x="1878965" y="0"/>
            <a:ext cx="9144000"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59-The-vascular-biology-of-atherosclerosis-59-2048.jpg"/>
          <p:cNvPicPr>
            <a:picLocks noChangeAspect="1"/>
          </p:cNvPicPr>
          <p:nvPr/>
        </p:nvPicPr>
        <p:blipFill>
          <a:blip r:embed="rId1"/>
          <a:stretch>
            <a:fillRect/>
          </a:stretch>
        </p:blipFill>
        <p:spPr>
          <a:xfrm>
            <a:off x="1311910" y="0"/>
            <a:ext cx="9144000"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DO ALL PLAQUE DISRUPTIONS CAUSE ACS/ARTERIAL OCCLUSION</a:t>
            </a:r>
            <a:r>
              <a:rPr lang="en-IN" altLang="en-US">
                <a:sym typeface="+mn-ea"/>
              </a:rPr>
              <a:t>?</a:t>
            </a:r>
            <a:endParaRPr lang="en-IN" altLang="en-US">
              <a:sym typeface="+mn-ea"/>
            </a:endParaRPr>
          </a:p>
        </p:txBody>
      </p:sp>
      <p:sp>
        <p:nvSpPr>
          <p:cNvPr id="3" name="Content Placeholder 2"/>
          <p:cNvSpPr>
            <a:spLocks noGrp="1"/>
          </p:cNvSpPr>
          <p:nvPr>
            <p:ph idx="1"/>
          </p:nvPr>
        </p:nvSpPr>
        <p:spPr/>
        <p:txBody>
          <a:bodyPr/>
          <a:p>
            <a:pPr marL="0" indent="0">
              <a:buNone/>
            </a:pPr>
            <a:r>
              <a:rPr lang="en-US"/>
              <a:t>• Most plaque disruptions </a:t>
            </a:r>
            <a:r>
              <a:rPr lang="en-US" b="1"/>
              <a:t>do not give rise</a:t>
            </a:r>
            <a:r>
              <a:rPr lang="en-US"/>
              <a:t> to clinically apparent coronary events. </a:t>
            </a:r>
            <a:endParaRPr lang="en-US"/>
          </a:p>
          <a:p>
            <a:pPr marL="0" indent="0">
              <a:buNone/>
            </a:pPr>
            <a:r>
              <a:rPr lang="en-US"/>
              <a:t>• Careful pathoanatomic examination of hearts obtained from patients who have succumbed to </a:t>
            </a:r>
            <a:r>
              <a:rPr lang="en-US" b="1"/>
              <a:t>noncardiac death</a:t>
            </a:r>
            <a:r>
              <a:rPr lang="en-US"/>
              <a:t> has shown a surprisingly high incidence of focal plaque disruptions with limited mural thrombi. </a:t>
            </a:r>
            <a:endParaRPr lang="en-US"/>
          </a:p>
          <a:p>
            <a:pPr marL="0" indent="0">
              <a:buNone/>
            </a:pPr>
            <a:r>
              <a:rPr lang="en-US"/>
              <a:t>• Moreover, hearts fixed immediately after explantation from persons with severe but chronic stable coronary atherosclerosis who had undergone transplantation for ischemic cardiomyopathy show similar evidence for ongoing but </a:t>
            </a:r>
            <a:r>
              <a:rPr lang="en-US" b="1"/>
              <a:t>asymptomatic plaque disruption</a:t>
            </a:r>
            <a:endParaRPr lang="en-US"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10000"/>
          </a:bodyPr>
          <a:p>
            <a:pPr marL="0" indent="0">
              <a:buNone/>
            </a:pPr>
            <a:r>
              <a:rPr lang="en-US"/>
              <a:t>• Experimentally, in atherosclerotic nonhuman primates, mural platelet thrombi can complicate plaque erosions without causing arterial occlusion. </a:t>
            </a:r>
            <a:endParaRPr lang="en-US"/>
          </a:p>
          <a:p>
            <a:pPr marL="0" indent="0">
              <a:buNone/>
            </a:pPr>
            <a:r>
              <a:rPr lang="en-US"/>
              <a:t>• </a:t>
            </a:r>
            <a:r>
              <a:rPr lang="en-US" b="1"/>
              <a:t>Therefore repetitive cycles of plaque disruption, thrombosis in situ, and healing probably contribute to lesion evolution and plaque growth. </a:t>
            </a:r>
            <a:endParaRPr lang="en-US"/>
          </a:p>
          <a:p>
            <a:pPr marL="0" indent="0">
              <a:buNone/>
            </a:pPr>
            <a:r>
              <a:rPr lang="en-US"/>
              <a:t>• </a:t>
            </a:r>
            <a:r>
              <a:rPr lang="en-US" b="1"/>
              <a:t>The “burned-out” fibrous and calcific atheroma</a:t>
            </a:r>
            <a:r>
              <a:rPr lang="en-US"/>
              <a:t> may represent a Healed plaque with rupture and thrombosis. </a:t>
            </a:r>
            <a:endParaRPr lang="en-US"/>
          </a:p>
          <a:p>
            <a:pPr marL="0" indent="0">
              <a:buNone/>
            </a:pPr>
            <a:r>
              <a:rPr lang="en-US"/>
              <a:t>• Such episodes of thrombosis and healing constitute one type of crisis in the history of a plaque that may cause a burst of SMC proliferation, migration, and matrix synthesis </a:t>
            </a:r>
            <a:endParaRPr lang="en-US"/>
          </a:p>
          <a:p>
            <a:pPr marL="0" indent="0">
              <a:buNone/>
            </a:pPr>
            <a:r>
              <a:rPr lang="en-US" b="1"/>
              <a:t>Plaque disruptions with healing underlie many thrombi that cause sudden death, indicating that nonocclusive thrombosis may precede the fatal event more frequently than has been previously recognized</a:t>
            </a:r>
            <a:endParaRPr lang="en-US"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3" descr="62-The-vascular-biology-of-atherosclerosis-62-2048.jpg"/>
          <p:cNvPicPr>
            <a:picLocks noChangeAspect="1"/>
          </p:cNvPicPr>
          <p:nvPr/>
        </p:nvPicPr>
        <p:blipFill>
          <a:blip r:embed="rId1"/>
          <a:srcRect r="35819"/>
          <a:stretch>
            <a:fillRect/>
          </a:stretch>
        </p:blipFill>
        <p:spPr>
          <a:xfrm>
            <a:off x="0" y="0"/>
            <a:ext cx="5868670" cy="6858000"/>
          </a:xfrm>
          <a:prstGeom prst="rect">
            <a:avLst/>
          </a:prstGeom>
        </p:spPr>
      </p:pic>
      <p:sp>
        <p:nvSpPr>
          <p:cNvPr id="3" name="Content Placeholder 2"/>
          <p:cNvSpPr>
            <a:spLocks noGrp="1"/>
          </p:cNvSpPr>
          <p:nvPr>
            <p:ph idx="1"/>
          </p:nvPr>
        </p:nvSpPr>
        <p:spPr>
          <a:xfrm>
            <a:off x="6096000" y="1825625"/>
            <a:ext cx="5257800" cy="4351655"/>
          </a:xfrm>
        </p:spPr>
        <p:txBody>
          <a:bodyPr>
            <a:normAutofit/>
          </a:bodyPr>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Why atherosclerosis manifests as stenosis/aneurysms(directionally opposite manners)??</a:t>
            </a:r>
            <a:endParaRPr lang="en-US" sz="3200" b="1">
              <a:sym typeface="+mn-ea"/>
            </a:endParaRPr>
          </a:p>
        </p:txBody>
      </p:sp>
      <p:sp>
        <p:nvSpPr>
          <p:cNvPr id="3" name="Content Placeholder 2"/>
          <p:cNvSpPr>
            <a:spLocks noGrp="1"/>
          </p:cNvSpPr>
          <p:nvPr>
            <p:ph idx="1"/>
          </p:nvPr>
        </p:nvSpPr>
        <p:spPr/>
        <p:txBody>
          <a:bodyPr>
            <a:normAutofit fontScale="90000" lnSpcReduction="20000"/>
          </a:bodyPr>
          <a:p>
            <a:pPr marL="0" indent="0">
              <a:buNone/>
            </a:pPr>
            <a:r>
              <a:rPr lang="en-US"/>
              <a:t>• Atherosclerosis mostly causes stenosis in the coronaries while ectasia of the abdominal aorta? WHY?</a:t>
            </a:r>
            <a:endParaRPr lang="en-US"/>
          </a:p>
          <a:p>
            <a:pPr marL="0" indent="0">
              <a:buNone/>
            </a:pPr>
            <a:r>
              <a:rPr lang="en-US"/>
              <a:t> • Histologic examination shows considerable distinction between occlusive atherosclerotic disease and aneurysmal disease. In typical coronary artery atherosclerosis, expansion of the intimal lesion produces stenotic lesions. The tunica media underlying the expanded intima often is thinned, but its general structure remains relatively well preserved. </a:t>
            </a:r>
            <a:endParaRPr lang="en-US"/>
          </a:p>
          <a:p>
            <a:pPr marL="0" indent="0">
              <a:buNone/>
            </a:pPr>
            <a:r>
              <a:rPr lang="en-US"/>
              <a:t>• By contrast,</a:t>
            </a:r>
            <a:r>
              <a:rPr lang="en-US" b="1"/>
              <a:t> transmural destruction of the arterial architecture occurs in aneurysmal disease. </a:t>
            </a:r>
            <a:endParaRPr lang="en-US" b="1"/>
          </a:p>
          <a:p>
            <a:pPr marL="0" indent="0">
              <a:buNone/>
            </a:pPr>
            <a:r>
              <a:rPr lang="en-US"/>
              <a:t>• In particular, the</a:t>
            </a:r>
            <a:r>
              <a:rPr lang="en-US" b="1"/>
              <a:t> usually well-defined laminar structure of the normal tunica media disappears with obliteration of the elastic laminae. The medial SMCs, usually well preserved in typical stenotic lesions, are notable for their paucity in the media of advanced aortic aneurysms.</a:t>
            </a:r>
            <a:endParaRPr 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09-The-vascular-biology-of-atherosclerosis-9-2048.jpg"/>
          <p:cNvPicPr>
            <a:picLocks noChangeAspect="1"/>
          </p:cNvPicPr>
          <p:nvPr/>
        </p:nvPicPr>
        <p:blipFill>
          <a:blip r:embed="rId1"/>
          <a:stretch>
            <a:fillRect/>
          </a:stretch>
        </p:blipFill>
        <p:spPr>
          <a:xfrm>
            <a:off x="1524000" y="-29210"/>
            <a:ext cx="91440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64-The-vascular-biology-of-atherosclerosis-64-2048.jpg"/>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82930" y="651510"/>
            <a:ext cx="10515600" cy="5763895"/>
          </a:xfrm>
        </p:spPr>
        <p:txBody>
          <a:bodyPr>
            <a:noAutofit/>
          </a:bodyPr>
          <a:p>
            <a:r>
              <a:rPr lang="en-US" sz="2400"/>
              <a:t>PATHOPHYSIOLOGY IS STILL OBSCURE. </a:t>
            </a:r>
            <a:endParaRPr lang="en-US" sz="2400"/>
          </a:p>
          <a:p>
            <a:pPr marL="0" indent="0">
              <a:buNone/>
            </a:pPr>
            <a:r>
              <a:rPr lang="en-US" sz="2400"/>
              <a:t>• </a:t>
            </a:r>
            <a:r>
              <a:rPr lang="en-US" sz="2400" b="1"/>
              <a:t>Widespread destruction of the elastic laminae </a:t>
            </a:r>
            <a:r>
              <a:rPr lang="en-US" sz="2400"/>
              <a:t>suggests a role for degradation of elastin, collagen, and other constituents of the arterial extracellular matrix. </a:t>
            </a:r>
            <a:endParaRPr lang="en-US" sz="2400"/>
          </a:p>
          <a:p>
            <a:pPr marL="0" indent="0">
              <a:buNone/>
            </a:pPr>
            <a:r>
              <a:rPr lang="en-US" sz="2400"/>
              <a:t>• Many studies have documented</a:t>
            </a:r>
            <a:r>
              <a:rPr lang="en-US" sz="2400" b="1"/>
              <a:t> overexpression of matrix-degrading proteinases, including MMPs,</a:t>
            </a:r>
            <a:r>
              <a:rPr lang="en-US" sz="2400"/>
              <a:t> in human aortic aneurysm specimens. Clinical trials are testing the hypothesis that MMP inhibitors can reduce the expansion of aneurysms. </a:t>
            </a:r>
            <a:endParaRPr lang="en-US" sz="2400"/>
          </a:p>
          <a:p>
            <a:pPr marL="0" indent="0">
              <a:buNone/>
            </a:pPr>
            <a:r>
              <a:rPr lang="en-US" sz="2400"/>
              <a:t>• In atherosclerotic mice, </a:t>
            </a:r>
            <a:r>
              <a:rPr lang="en-US" sz="2400" b="1"/>
              <a:t>angiotensin II </a:t>
            </a:r>
            <a:r>
              <a:rPr lang="en-US" sz="2400"/>
              <a:t>potentiates aneurysm formation. Alterations in </a:t>
            </a:r>
            <a:r>
              <a:rPr lang="en-US" sz="2400" b="1"/>
              <a:t>TGF-β signaling</a:t>
            </a:r>
            <a:r>
              <a:rPr lang="en-US" sz="2400"/>
              <a:t> can predispose to aneurysm formation. Mutations in TGF-β receptors can cause arterial ectasia.</a:t>
            </a:r>
            <a:endParaRPr lang="en-US" sz="2400"/>
          </a:p>
          <a:p>
            <a:pPr marL="0" indent="0">
              <a:buNone/>
            </a:pPr>
            <a:r>
              <a:rPr lang="en-US" sz="2400"/>
              <a:t> • Thus</a:t>
            </a:r>
            <a:r>
              <a:rPr lang="en-US" sz="2400" b="1"/>
              <a:t> heightened elastolysis</a:t>
            </a:r>
            <a:r>
              <a:rPr lang="en-US" sz="2400"/>
              <a:t> may explain the breakdown of the usually ordered structure of the tunica media in this disease.</a:t>
            </a:r>
            <a:endParaRPr lang="en-US" sz="2400"/>
          </a:p>
          <a:p>
            <a:pPr marL="0" indent="0">
              <a:buNone/>
            </a:pPr>
            <a:r>
              <a:rPr lang="en-US" sz="2400"/>
              <a:t> • Although </a:t>
            </a:r>
            <a:r>
              <a:rPr lang="en-US" sz="2400" b="1"/>
              <a:t>extracellular matrix degradation and SMC death</a:t>
            </a:r>
            <a:r>
              <a:rPr lang="en-US" sz="2400"/>
              <a:t> also occur in sites where atherosclerosis causes stenosis, they appear to</a:t>
            </a:r>
            <a:r>
              <a:rPr lang="en-US" sz="2400" b="1"/>
              <a:t> predominate in regions of aneurysm formation and to affect the tunica media</a:t>
            </a:r>
            <a:r>
              <a:rPr lang="en-US" sz="2400"/>
              <a:t> much more extensively, for reasons that remain obscure.</a:t>
            </a:r>
            <a:endParaRPr 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b="1">
                <a:sym typeface="+mn-ea"/>
              </a:rPr>
              <a:t>INFRARENAL AORTA IS HIGHLY PRONE TO THE DEVELOPMENT OF ATHEROSCLEROSIS? WHY?</a:t>
            </a:r>
            <a:endParaRPr lang="en-US" sz="2800" b="1">
              <a:sym typeface="+mn-ea"/>
            </a:endParaRPr>
          </a:p>
        </p:txBody>
      </p:sp>
      <p:sp>
        <p:nvSpPr>
          <p:cNvPr id="3" name="Content Placeholder 2"/>
          <p:cNvSpPr>
            <a:spLocks noGrp="1"/>
          </p:cNvSpPr>
          <p:nvPr>
            <p:ph idx="1"/>
          </p:nvPr>
        </p:nvSpPr>
        <p:spPr/>
        <p:txBody>
          <a:bodyPr>
            <a:normAutofit lnSpcReduction="20000"/>
          </a:bodyPr>
          <a:p>
            <a:pPr marL="0" indent="0">
              <a:buNone/>
            </a:pPr>
            <a:r>
              <a:rPr lang="en-US"/>
              <a:t> • the dorsal surface of the infrarenal abdominal aorta has a particular</a:t>
            </a:r>
            <a:r>
              <a:rPr lang="en-US" b="1"/>
              <a:t> predilection for the development of fatty streaks and raised lesions</a:t>
            </a:r>
            <a:r>
              <a:rPr lang="en-US"/>
              <a:t> in Americans younger than 35 years of age who succumbed for noncardiac reasons . </a:t>
            </a:r>
            <a:endParaRPr lang="en-US"/>
          </a:p>
          <a:p>
            <a:pPr marL="0" indent="0">
              <a:buNone/>
            </a:pPr>
            <a:r>
              <a:rPr lang="en-US"/>
              <a:t>• Because of the </a:t>
            </a:r>
            <a:r>
              <a:rPr lang="en-US" b="1"/>
              <a:t>absence of vasa vasorum</a:t>
            </a:r>
            <a:r>
              <a:rPr lang="en-US"/>
              <a:t>, the relative lack of blood supply to the tunica media in this portion of the abdominal aorta might explain the regional susceptibility of this portion of the arterial tree to aneurysm formation.</a:t>
            </a:r>
            <a:endParaRPr lang="en-US"/>
          </a:p>
          <a:p>
            <a:pPr marL="0" indent="0">
              <a:buNone/>
            </a:pPr>
            <a:r>
              <a:rPr lang="en-US"/>
              <a:t> • In addition, the </a:t>
            </a:r>
            <a:r>
              <a:rPr lang="en-US" b="1"/>
              <a:t>lumbar lordosis of the biped human</a:t>
            </a:r>
            <a:r>
              <a:rPr lang="en-US"/>
              <a:t> may alter the hydrodynamics of blood flow in the distal aorta, yielding flow disturbances that may promote lesion formation</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Comparison of atherosclerotic processes In native vessel, vein grafts and in-stent neoatherosclerosis</a:t>
            </a:r>
            <a:endParaRPr lang="en-US" sz="3200" b="1">
              <a:sym typeface="+mn-ea"/>
            </a:endParaRPr>
          </a:p>
        </p:txBody>
      </p:sp>
      <p:sp>
        <p:nvSpPr>
          <p:cNvPr id="3" name="Content Placeholder 2"/>
          <p:cNvSpPr>
            <a:spLocks noGrp="1"/>
          </p:cNvSpPr>
          <p:nvPr>
            <p:ph idx="1"/>
          </p:nvPr>
        </p:nvSpPr>
        <p:spPr/>
        <p:txBody>
          <a:bodyPr>
            <a:normAutofit/>
          </a:bodyPr>
          <a:p>
            <a:pPr marL="0" indent="0">
              <a:buNone/>
            </a:pPr>
            <a:r>
              <a:rPr lang="en-US"/>
              <a:t> • </a:t>
            </a:r>
            <a:r>
              <a:rPr lang="en-US" b="1"/>
              <a:t>Restenosis Vs Instent stenosis </a:t>
            </a:r>
            <a:endParaRPr lang="en-US"/>
          </a:p>
          <a:p>
            <a:pPr marL="0" indent="0">
              <a:buNone/>
            </a:pPr>
            <a:r>
              <a:rPr lang="en-US"/>
              <a:t>• In-stent atherosclerosis or ‘neoatherosclerosis’ is histologically identified by the</a:t>
            </a:r>
            <a:r>
              <a:rPr lang="en-US" b="1"/>
              <a:t> lipid-laden foamy macrophages with or without complications of a necrotic core and/or calcification</a:t>
            </a:r>
            <a:r>
              <a:rPr lang="en-US"/>
              <a:t> within the nascent intima.</a:t>
            </a:r>
            <a:endParaRPr lang="en-US"/>
          </a:p>
          <a:p>
            <a:pPr marL="0" indent="0">
              <a:buNone/>
            </a:pPr>
            <a:r>
              <a:rPr lang="en-US"/>
              <a:t> •</a:t>
            </a:r>
            <a:r>
              <a:rPr lang="en-US" b="1"/>
              <a:t> In all cases, necrotic cores of neoatherosclerosis </a:t>
            </a:r>
            <a:r>
              <a:rPr lang="en-US" b="1"/>
              <a:t>do not communicate with the underlying native plaque.</a:t>
            </a:r>
            <a:r>
              <a:rPr lang="en-US"/>
              <a:t> </a:t>
            </a:r>
            <a:endParaRPr lang="en-US"/>
          </a:p>
          <a:p>
            <a:pPr marL="0" indent="0">
              <a:buNone/>
            </a:pPr>
            <a:r>
              <a:rPr lang="en-US"/>
              <a:t>• </a:t>
            </a:r>
            <a:r>
              <a:rPr lang="en-US" b="1"/>
              <a:t>Clusters of macrophage-derived foam cells</a:t>
            </a:r>
            <a:r>
              <a:rPr lang="en-US"/>
              <a:t> within the peristrut regions, or near the luminal surface, are the most- frequent and earliest lesion of neoatherosclerosis.</a:t>
            </a:r>
            <a:endParaRPr lang="en-US"/>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sym typeface="+mn-ea"/>
              </a:rPr>
              <a:t>•</a:t>
            </a:r>
            <a:r>
              <a:rPr lang="en-IN" altLang="en-US">
                <a:sym typeface="+mn-ea"/>
              </a:rPr>
              <a:t>V</a:t>
            </a:r>
            <a:r>
              <a:rPr lang="en-US">
                <a:sym typeface="+mn-ea"/>
              </a:rPr>
              <a:t>ein-graft atherosclerosis and in-stent neoatherosclerosis develop over a period of months to a few years. </a:t>
            </a:r>
            <a:endParaRPr lang="en-US">
              <a:sym typeface="+mn-ea"/>
            </a:endParaRPr>
          </a:p>
          <a:p>
            <a:pPr marL="0" indent="0">
              <a:buNone/>
            </a:pPr>
            <a:r>
              <a:rPr lang="en-US">
                <a:sym typeface="+mn-ea"/>
              </a:rPr>
              <a:t>• </a:t>
            </a:r>
            <a:r>
              <a:rPr lang="en-US" b="1">
                <a:sym typeface="+mn-ea"/>
              </a:rPr>
              <a:t>This temporal difference might reflect the morphological diversity relative to the natural history of progression among these entities. </a:t>
            </a:r>
            <a:endParaRPr lang="en-US" b="1">
              <a:sym typeface="+mn-ea"/>
            </a:endParaRPr>
          </a:p>
          <a:p>
            <a:pPr marL="0" indent="0">
              <a:buNone/>
            </a:pPr>
            <a:r>
              <a:rPr lang="en-US">
                <a:sym typeface="+mn-ea"/>
              </a:rPr>
              <a:t>• </a:t>
            </a:r>
            <a:r>
              <a:rPr lang="en-US" b="1">
                <a:sym typeface="+mn-ea"/>
              </a:rPr>
              <a:t>Adaptive intimal thickening in native arteries within the first year after stent implantation parallels the neointimal hyperplasia observed in vein grafts</a:t>
            </a:r>
            <a:endParaRPr lang="en-US" b="1"/>
          </a:p>
          <a:p>
            <a:endParaRPr lang="en-US"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a:bodyPr>
          <a:p>
            <a:pPr marL="0" indent="0">
              <a:buNone/>
            </a:pPr>
            <a:r>
              <a:rPr lang="en-US">
                <a:sym typeface="+mn-ea"/>
              </a:rPr>
              <a:t>•</a:t>
            </a:r>
            <a:r>
              <a:rPr lang="en-US" b="1">
                <a:sym typeface="+mn-ea"/>
              </a:rPr>
              <a:t> SMC proliferation without macrophage foam cell infiltration</a:t>
            </a:r>
            <a:r>
              <a:rPr lang="en-US">
                <a:sym typeface="+mn-ea"/>
              </a:rPr>
              <a:t> is frequently observed in BMS implants, especially in those aged &lt;5 years.</a:t>
            </a:r>
            <a:endParaRPr lang="en-US">
              <a:sym typeface="+mn-ea"/>
            </a:endParaRPr>
          </a:p>
          <a:p>
            <a:pPr marL="0" indent="0">
              <a:buNone/>
            </a:pPr>
            <a:r>
              <a:rPr lang="en-US">
                <a:sym typeface="+mn-ea"/>
              </a:rPr>
              <a:t> • The most recognized feature of atherosclerosis common to vein grafts and stents is</a:t>
            </a:r>
            <a:r>
              <a:rPr lang="en-US" b="1">
                <a:sym typeface="+mn-ea"/>
              </a:rPr>
              <a:t> macrophage infiltration</a:t>
            </a:r>
            <a:r>
              <a:rPr lang="en-US">
                <a:sym typeface="+mn-ea"/>
              </a:rPr>
              <a:t>, which best resembles ‘fatty streaks’. </a:t>
            </a:r>
            <a:endParaRPr lang="en-US">
              <a:sym typeface="+mn-ea"/>
            </a:endParaRPr>
          </a:p>
          <a:p>
            <a:pPr marL="0" indent="0">
              <a:buNone/>
            </a:pPr>
            <a:r>
              <a:rPr lang="en-US">
                <a:sym typeface="+mn-ea"/>
              </a:rPr>
              <a:t>• Rather than individual foam cells interspersed throughout the intima, macrophages in vein grafts and stents have a tendency to</a:t>
            </a:r>
            <a:r>
              <a:rPr lang="en-US" b="1">
                <a:sym typeface="+mn-ea"/>
              </a:rPr>
              <a:t> accumulate as surface clusters or in peristrut regions</a:t>
            </a:r>
            <a:r>
              <a:rPr lang="en-US">
                <a:sym typeface="+mn-ea"/>
              </a:rPr>
              <a:t>, which is different from native disease.</a:t>
            </a:r>
            <a:endParaRPr lang="en-US"/>
          </a:p>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a:bodyPr>
          <a:p>
            <a:pPr marL="0" indent="0">
              <a:buNone/>
            </a:pPr>
            <a:r>
              <a:rPr lang="en-US">
                <a:sym typeface="+mn-ea"/>
              </a:rPr>
              <a:t> • Another important distinction is that intimal xanthomas or ‘fatty streaks’ in native arteries might regress and are considered nonprogressive lesions, whereas</a:t>
            </a:r>
            <a:r>
              <a:rPr lang="en-US" b="1">
                <a:sym typeface="+mn-ea"/>
              </a:rPr>
              <a:t> foamy macrophage clusters in stents or SVGs seem to progress to form necrotic cores through cell death. </a:t>
            </a:r>
            <a:endParaRPr lang="en-US" b="1">
              <a:sym typeface="+mn-ea"/>
            </a:endParaRPr>
          </a:p>
          <a:p>
            <a:pPr marL="0" indent="0">
              <a:buNone/>
            </a:pPr>
            <a:r>
              <a:rPr lang="en-US">
                <a:sym typeface="+mn-ea"/>
              </a:rPr>
              <a:t>• In native coronary disease, pathological intimal thickening with lipid pools are common and considered a passageway to lesion progression; however, </a:t>
            </a:r>
            <a:r>
              <a:rPr lang="en-US" b="1">
                <a:sym typeface="+mn-ea"/>
              </a:rPr>
              <a:t>pathological intimal thickening is rarely present in vein grafts or DES, but can be seen in BMS.</a:t>
            </a:r>
            <a:endParaRPr lang="en-US" b="1"/>
          </a:p>
          <a:p>
            <a:endParaRPr lang="en-US"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838200" y="1825625"/>
            <a:ext cx="5746750" cy="4351655"/>
          </a:xfrm>
        </p:spPr>
        <p:txBody>
          <a:bodyPr>
            <a:normAutofit fontScale="90000" lnSpcReduction="10000"/>
          </a:bodyPr>
          <a:p>
            <a:r>
              <a:rPr lang="en-US">
                <a:sym typeface="+mn-ea"/>
              </a:rPr>
              <a:t>In native disease, lipid pools and necrotic cores are localized to the deep intimal layers. The necrotic cores in neoatherosclerosis are more frequently </a:t>
            </a:r>
            <a:r>
              <a:rPr lang="en-US" b="1">
                <a:sym typeface="+mn-ea"/>
              </a:rPr>
              <a:t>superficial</a:t>
            </a:r>
            <a:r>
              <a:rPr lang="en-US">
                <a:sym typeface="+mn-ea"/>
              </a:rPr>
              <a:t> and, consequently, rarely present as early fibroatheromas; they instead occur as late fibroatheromas or, in some cases, TCFAs. </a:t>
            </a:r>
            <a:endParaRPr lang="en-US">
              <a:sym typeface="+mn-ea"/>
            </a:endParaRPr>
          </a:p>
          <a:p>
            <a:pPr marL="0" indent="0">
              <a:buNone/>
            </a:pPr>
            <a:r>
              <a:rPr lang="en-US">
                <a:sym typeface="+mn-ea"/>
              </a:rPr>
              <a:t>• Typical SVG atherosclerosis is often </a:t>
            </a:r>
            <a:r>
              <a:rPr lang="en-US" b="1">
                <a:sym typeface="+mn-ea"/>
              </a:rPr>
              <a:t>concentric and diffuse</a:t>
            </a:r>
            <a:r>
              <a:rPr lang="en-US">
                <a:sym typeface="+mn-ea"/>
              </a:rPr>
              <a:t>, with a</a:t>
            </a:r>
            <a:r>
              <a:rPr lang="en-US" b="1">
                <a:sym typeface="+mn-ea"/>
              </a:rPr>
              <a:t> ill defined fibrous cap </a:t>
            </a:r>
            <a:r>
              <a:rPr lang="en-US">
                <a:sym typeface="+mn-ea"/>
              </a:rPr>
              <a:t>than in native coronary disease; the cap seems</a:t>
            </a:r>
            <a:r>
              <a:rPr lang="en-US" b="1">
                <a:sym typeface="+mn-ea"/>
              </a:rPr>
              <a:t> fragile and vulnerable to rupture</a:t>
            </a:r>
            <a:endParaRPr lang="en-US" b="1"/>
          </a:p>
          <a:p>
            <a:endParaRPr lang="en-US" b="1"/>
          </a:p>
        </p:txBody>
      </p:sp>
      <p:pic>
        <p:nvPicPr>
          <p:cNvPr id="4" name="Picture 3" descr="71-The-vascular-biology-of-atherosclerosis-71-2048.jpg"/>
          <p:cNvPicPr>
            <a:picLocks noChangeAspect="1"/>
          </p:cNvPicPr>
          <p:nvPr/>
        </p:nvPicPr>
        <p:blipFill>
          <a:blip r:embed="rId1"/>
          <a:srcRect l="17382" t="2602" r="22458" b="39574"/>
          <a:stretch>
            <a:fillRect/>
          </a:stretch>
        </p:blipFill>
        <p:spPr>
          <a:xfrm>
            <a:off x="6690995" y="2211705"/>
            <a:ext cx="5501005" cy="39655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10000"/>
          </a:bodyPr>
          <a:p>
            <a:pPr marL="0" indent="0">
              <a:buNone/>
            </a:pPr>
            <a:r>
              <a:rPr lang="en-US" b="1"/>
              <a:t>• Coronary thrombi in neoatherosclerosis are primarily associated with plaque rupture</a:t>
            </a:r>
            <a:endParaRPr lang="en-US" b="1"/>
          </a:p>
          <a:p>
            <a:pPr marL="0" indent="0">
              <a:buNone/>
            </a:pPr>
            <a:r>
              <a:rPr lang="en-US"/>
              <a:t>• in-stent erosions are rarely observed in BMS and DES, although erosions in this setting might not always be directly tied to the entity of neoatherosclerosis. </a:t>
            </a:r>
            <a:endParaRPr lang="en-US"/>
          </a:p>
          <a:p>
            <a:pPr marL="0" indent="0">
              <a:buNone/>
            </a:pPr>
            <a:r>
              <a:rPr lang="en-US"/>
              <a:t>• Plaque erosion in vein grafts is a rare event and has been mostly observed at distal anastomotic sites. </a:t>
            </a:r>
            <a:endParaRPr lang="en-US"/>
          </a:p>
          <a:p>
            <a:pPr marL="0" indent="0">
              <a:buNone/>
            </a:pPr>
            <a:r>
              <a:rPr lang="en-US"/>
              <a:t>• </a:t>
            </a:r>
            <a:r>
              <a:rPr lang="en-US" b="1"/>
              <a:t>chronic total occlusion lesions consisting of organized thrombi within the stent can originate from plaque rupture associated with neoatherosclerosis in addition to thrombi that develop as a consequence of incomplete healing of the stent.</a:t>
            </a:r>
            <a:endParaRPr lang="en-US"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73-The-vascular-biology-of-atherosclerosis-73-2048.jpg"/>
          <p:cNvPicPr>
            <a:picLocks noChangeAspect="1"/>
          </p:cNvPicPr>
          <p:nvPr/>
        </p:nvPicPr>
        <p:blipFill>
          <a:blip r:embed="rId1"/>
          <a:stretch>
            <a:fillRect/>
          </a:stretch>
        </p:blipFill>
        <p:spPr>
          <a:xfrm>
            <a:off x="1524000" y="118745"/>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0-The-vascular-biology-of-atherosclerosis-10-2048.jpg"/>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CONCLUSIONS </a:t>
            </a:r>
            <a:endParaRPr lang="en-US"/>
          </a:p>
        </p:txBody>
      </p:sp>
      <p:sp>
        <p:nvSpPr>
          <p:cNvPr id="3" name="Content Placeholder 2"/>
          <p:cNvSpPr>
            <a:spLocks noGrp="1"/>
          </p:cNvSpPr>
          <p:nvPr>
            <p:ph idx="1"/>
          </p:nvPr>
        </p:nvSpPr>
        <p:spPr/>
        <p:txBody>
          <a:bodyPr>
            <a:normAutofit/>
          </a:bodyPr>
          <a:p>
            <a:pPr marL="0" indent="0">
              <a:buNone/>
            </a:pPr>
            <a:r>
              <a:rPr lang="en-US"/>
              <a:t>• Natural causes of luminal thrombosis in native coronary disease predominantly occur from</a:t>
            </a:r>
            <a:r>
              <a:rPr lang="en-US" b="1"/>
              <a:t> plaque rupture,</a:t>
            </a:r>
            <a:r>
              <a:rPr lang="en-US"/>
              <a:t> but also occur as a result of erosion. </a:t>
            </a:r>
            <a:endParaRPr lang="en-US"/>
          </a:p>
          <a:p>
            <a:pPr marL="0" indent="0">
              <a:buNone/>
            </a:pPr>
            <a:r>
              <a:rPr lang="en-US"/>
              <a:t>• Precursor lesion of plaque rupture, identified as ‘</a:t>
            </a:r>
            <a:r>
              <a:rPr lang="en-US" b="1"/>
              <a:t>vulnerable plaque’ or ‘TCFA’, seems an appropriate target for interventional treatment </a:t>
            </a:r>
            <a:r>
              <a:rPr lang="en-US"/>
              <a:t>irrespective of the extent of luminal narrowing.</a:t>
            </a:r>
            <a:endParaRPr lang="en-US"/>
          </a:p>
          <a:p>
            <a:pPr marL="0" indent="0">
              <a:buNone/>
            </a:pP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10000"/>
          </a:bodyPr>
          <a:p>
            <a:r>
              <a:rPr lang="en-US">
                <a:sym typeface="+mn-ea"/>
              </a:rPr>
              <a:t> Accelerated atherosclerosis in SVGs or occurring within stents (known as ‘neoatherosclerosis’) is typically identified by</a:t>
            </a:r>
            <a:r>
              <a:rPr lang="en-US" b="1">
                <a:sym typeface="+mn-ea"/>
              </a:rPr>
              <a:t> macrophage foam cell infiltration, intraplaque haemorrhage, and a thin fibrous cap</a:t>
            </a:r>
            <a:r>
              <a:rPr lang="en-US">
                <a:sym typeface="+mn-ea"/>
              </a:rPr>
              <a:t>. </a:t>
            </a:r>
            <a:endParaRPr lang="en-US"/>
          </a:p>
          <a:p>
            <a:pPr marL="0" indent="0">
              <a:buNone/>
            </a:pPr>
            <a:r>
              <a:rPr lang="en-US">
                <a:sym typeface="+mn-ea"/>
              </a:rPr>
              <a:t>•</a:t>
            </a:r>
            <a:r>
              <a:rPr lang="en-US" b="1">
                <a:sym typeface="+mn-ea"/>
              </a:rPr>
              <a:t> Apoptosis of lipid-rich macrophages is thought to give rise directly to necrosis in accelerated disease,</a:t>
            </a:r>
            <a:r>
              <a:rPr lang="en-US">
                <a:sym typeface="+mn-ea"/>
              </a:rPr>
              <a:t> rather than transitioning through pathological intimal thickening, as occurs in native disease.</a:t>
            </a:r>
            <a:endParaRPr lang="en-US"/>
          </a:p>
          <a:p>
            <a:pPr marL="0" indent="0">
              <a:buNone/>
            </a:pPr>
            <a:r>
              <a:rPr lang="en-US">
                <a:sym typeface="+mn-ea"/>
              </a:rPr>
              <a:t>• Within the past 5 years, neoatherosclerosis has been identified as a contributing factor to late thrombosis attributed to percutaneous coronary intervention with stents. </a:t>
            </a:r>
            <a:r>
              <a:rPr lang="en-US" b="1">
                <a:sym typeface="+mn-ea"/>
              </a:rPr>
              <a:t>The incidence of neoatherosclerosis is more frequent and rapid in DES than in BMS.</a:t>
            </a:r>
            <a:endParaRPr lang="en-US" b="1"/>
          </a:p>
          <a:p>
            <a:endParaRPr lang="en-US"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Thank You!</a:t>
            </a:r>
            <a:endParaRPr lang="en-IN" alt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HISTORY</a:t>
            </a:r>
            <a:endParaRPr lang="en-US"/>
          </a:p>
        </p:txBody>
      </p:sp>
      <p:sp>
        <p:nvSpPr>
          <p:cNvPr id="3" name="Content Placeholder 2"/>
          <p:cNvSpPr>
            <a:spLocks noGrp="1"/>
          </p:cNvSpPr>
          <p:nvPr>
            <p:ph idx="1"/>
          </p:nvPr>
        </p:nvSpPr>
        <p:spPr/>
        <p:txBody>
          <a:bodyPr/>
          <a:p>
            <a:pPr marL="0" indent="0">
              <a:buNone/>
            </a:pPr>
            <a:r>
              <a:rPr lang="en-US"/>
              <a:t> • 1970- Russell Ross- SMC proliferation in response to injury to arterial wall. </a:t>
            </a:r>
            <a:endParaRPr lang="en-US"/>
          </a:p>
          <a:p>
            <a:pPr marL="0" indent="0">
              <a:buNone/>
            </a:pPr>
            <a:r>
              <a:rPr lang="en-US"/>
              <a:t>• 1990- libby and co- complex interaction between risk factors and inflammation </a:t>
            </a:r>
            <a:endParaRPr lang="en-US"/>
          </a:p>
          <a:p>
            <a:pPr marL="0" indent="0">
              <a:buNone/>
            </a:pPr>
            <a:r>
              <a:rPr lang="en-US"/>
              <a:t>• 1990- Fuster and co- plaque progression a staged event(endothelium- intima-media) </a:t>
            </a:r>
            <a:endParaRPr lang="en-US"/>
          </a:p>
          <a:p>
            <a:pPr marL="0" indent="0">
              <a:buNone/>
            </a:pPr>
            <a:r>
              <a:rPr lang="en-US"/>
              <a:t>• Deep plaque fissures and ulcerations were identified as cause of luminal thrombosis and clinical presentation of ACS</a:t>
            </a:r>
            <a:r>
              <a:rPr lang="en-IN" altLang="en-US"/>
              <a:t>.</a:t>
            </a:r>
            <a:endParaRPr lang="en-I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14-The-vascular-biology-of-atherosclerosis-14-2048.jpg"/>
          <p:cNvPicPr>
            <a:picLocks noChangeAspect="1"/>
          </p:cNvPicPr>
          <p:nvPr/>
        </p:nvPicPr>
        <p:blipFill>
          <a:blip r:embed="rId1"/>
          <a:srcRect t="14991"/>
          <a:stretch>
            <a:fillRect/>
          </a:stretch>
        </p:blipFill>
        <p:spPr>
          <a:xfrm>
            <a:off x="1524000" y="365125"/>
            <a:ext cx="9144000" cy="58299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23395</Words>
  <Application>WPS Presentation</Application>
  <PresentationFormat>Widescreen</PresentationFormat>
  <Paragraphs>266</Paragraphs>
  <Slides>72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72</vt:i4>
      </vt:variant>
    </vt:vector>
  </HeadingPairs>
  <TitlesOfParts>
    <vt:vector size="80" baseType="lpstr">
      <vt:lpstr>Arial</vt:lpstr>
      <vt:lpstr>SimSun</vt:lpstr>
      <vt:lpstr>Wingdings</vt:lpstr>
      <vt:lpstr>Calibri Light</vt:lpstr>
      <vt:lpstr>Calibri</vt:lpstr>
      <vt:lpstr>Microsoft YaHei</vt:lpstr>
      <vt:lpstr>Arial Unicode MS</vt:lpstr>
      <vt:lpstr>Office Theme</vt:lpstr>
      <vt:lpstr>VASCULAR BIOLOGY OF ATHEROSCHLEROSIS</vt:lpstr>
      <vt:lpstr>PowerPoint 演示文稿</vt:lpstr>
      <vt:lpstr>PowerPoint 演示文稿</vt:lpstr>
      <vt:lpstr>PowerPoint 演示文稿</vt:lpstr>
      <vt:lpstr>PowerPoint 演示文稿</vt:lpstr>
      <vt:lpstr>PowerPoint 演示文稿</vt:lpstr>
      <vt:lpstr>PowerPoint 演示文稿</vt:lpstr>
      <vt:lpstr>HISTORY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INITIATION OF ATHEROSCHLEROSIS</vt:lpstr>
      <vt:lpstr>PowerPoint 演示文稿</vt:lpstr>
      <vt:lpstr>PowerPoint 演示文稿</vt:lpstr>
      <vt:lpstr>PowerPoint 演示文稿</vt:lpstr>
      <vt:lpstr>PowerPoint 演示文稿</vt:lpstr>
      <vt:lpstr> LEUKOCYTE RECRUITMENT AND RETENTION</vt:lpstr>
      <vt:lpstr>PowerPoint 演示文稿</vt:lpstr>
      <vt:lpstr>PowerPoint 演示文稿</vt:lpstr>
      <vt:lpstr>  LEUCOCYTE PENETRATION </vt:lpstr>
      <vt:lpstr>Leucocyte retention</vt:lpstr>
      <vt:lpstr>INTRACELLULAR LIPID ACCUMULATION: FOAM CELL FORMATION</vt:lpstr>
      <vt:lpstr>WHAT MEDIATES EXCESSIVE LIPID UPTAKE OF MACROPHAGES?</vt:lpstr>
      <vt:lpstr>PowerPoint 演示文稿</vt:lpstr>
      <vt:lpstr>EVOLUTION OF ATHEROMA- ROLE OF SMCs</vt:lpstr>
      <vt:lpstr>PowerPoint 演示文稿</vt:lpstr>
      <vt:lpstr>SMOOTH MUSCLE CELL DEATH DURING ATHEROGENESIS</vt:lpstr>
      <vt:lpstr>ARTERIAL EXTRACELLULAR MATRIX </vt:lpstr>
      <vt:lpstr>PowerPoint 演示文稿</vt:lpstr>
      <vt:lpstr>PowerPoint 演示文稿</vt:lpstr>
      <vt:lpstr>PowerPoint 演示文稿</vt:lpstr>
      <vt:lpstr>PowerPoint 演示文稿</vt:lpstr>
      <vt:lpstr>ANGIOGENESIS IN PLAQUES </vt:lpstr>
      <vt:lpstr>Significance of Angiogenesis of plaques</vt:lpstr>
      <vt:lpstr>PowerPoint 演示文稿</vt:lpstr>
      <vt:lpstr>PLAQUE MINERALIZATION</vt:lpstr>
      <vt:lpstr>COMPLICATIONS OF ATHEROSCHLEROSIS</vt:lpstr>
      <vt:lpstr>PowerPoint 演示文稿</vt:lpstr>
      <vt:lpstr>PowerPoint 演示文稿</vt:lpstr>
      <vt:lpstr>PowerPoint 演示文稿</vt:lpstr>
      <vt:lpstr>THROMBOSIS AND ATHEROMA COMPLICATION </vt:lpstr>
      <vt:lpstr>PLAQUE RUPTURE AND THROMBOSIS </vt:lpstr>
      <vt:lpstr>PowerPoint 演示文稿</vt:lpstr>
      <vt:lpstr>PROMINENT ACCUMULATION OF MACROPHAGES WITH A LARGE LIPID POOL </vt:lpstr>
      <vt:lpstr>PowerPoint 演示文稿</vt:lpstr>
      <vt:lpstr>THROMBOSIS DUE TO SUPERFICIAL EROSION OF PLAQUES</vt:lpstr>
      <vt:lpstr>PowerPoint 演示文稿</vt:lpstr>
      <vt:lpstr>PowerPoint 演示文稿</vt:lpstr>
      <vt:lpstr>DO ALL PLAQUE DISRUPTIONS CAUSE ACS/ARTERIAL OCCLUSION?</vt:lpstr>
      <vt:lpstr>PowerPoint 演示文稿</vt:lpstr>
      <vt:lpstr>PowerPoint 演示文稿</vt:lpstr>
      <vt:lpstr>Why atherosclerosis manifests as stenosis/aneurysms(directionally opposite manners)??</vt:lpstr>
      <vt:lpstr>PowerPoint 演示文稿</vt:lpstr>
      <vt:lpstr>PowerPoint 演示文稿</vt:lpstr>
      <vt:lpstr>INFRARENAL AORTA IS HIGHLY PRONE TO THE DEVELOPMENT OF ATHEROSCLEROSIS? WHY?</vt:lpstr>
      <vt:lpstr>Comparison of atherosclerotic processes In native vessel, vein grafts and in-stent neoatherosclerosis</vt:lpstr>
      <vt:lpstr>PowerPoint 演示文稿</vt:lpstr>
      <vt:lpstr>PowerPoint 演示文稿</vt:lpstr>
      <vt:lpstr>PowerPoint 演示文稿</vt:lpstr>
      <vt:lpstr>PowerPoint 演示文稿</vt:lpstr>
      <vt:lpstr>PowerPoint 演示文稿</vt:lpstr>
      <vt:lpstr>PowerPoint 演示文稿</vt:lpstr>
      <vt:lpstr>CONCLUSIONS </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BIOLOGY OF ATHEROSCHLEROSIS</dc:title>
  <dc:creator>suren</dc:creator>
  <cp:lastModifiedBy>Govane</cp:lastModifiedBy>
  <cp:revision>21</cp:revision>
  <dcterms:created xsi:type="dcterms:W3CDTF">2024-10-01T17:06:00Z</dcterms:created>
  <dcterms:modified xsi:type="dcterms:W3CDTF">2024-10-20T18:11:12Z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FD55C7C425B841498A1E285624E989BE_11</vt:lpwstr>
  </property>
  <property fmtid="{D5CDD505-2E9C-101B-9397-08002B2CF9AE}" pid="3" name="KSOProductBuildVer">
    <vt:lpwstr>1033-12.2.0.18586</vt:lpwstr>
  </property>
</Properties>
</file>